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57" r:id="rId5"/>
    <p:sldId id="272" r:id="rId6"/>
    <p:sldId id="267" r:id="rId7"/>
    <p:sldId id="273" r:id="rId8"/>
    <p:sldId id="274" r:id="rId9"/>
    <p:sldId id="275" r:id="rId10"/>
    <p:sldId id="278" r:id="rId11"/>
    <p:sldId id="281" r:id="rId12"/>
    <p:sldId id="277" r:id="rId13"/>
    <p:sldId id="283" r:id="rId14"/>
    <p:sldId id="279" r:id="rId15"/>
    <p:sldId id="286" r:id="rId16"/>
    <p:sldId id="284" r:id="rId17"/>
    <p:sldId id="289" r:id="rId18"/>
    <p:sldId id="290" r:id="rId19"/>
    <p:sldId id="291" r:id="rId20"/>
    <p:sldId id="276" r:id="rId21"/>
    <p:sldId id="285" r:id="rId22"/>
    <p:sldId id="287" r:id="rId23"/>
  </p:sldIdLst>
  <p:sldSz cx="12188825" cy="6858000"/>
  <p:notesSz cx="6669088" cy="9928225"/>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E5CC"/>
    <a:srgbClr val="45CFA1"/>
    <a:srgbClr val="99FF99"/>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280" autoAdjust="0"/>
  </p:normalViewPr>
  <p:slideViewPr>
    <p:cSldViewPr>
      <p:cViewPr varScale="1">
        <p:scale>
          <a:sx n="78" d="100"/>
          <a:sy n="78" d="100"/>
        </p:scale>
        <p:origin x="342" y="60"/>
      </p:cViewPr>
      <p:guideLst>
        <p:guide pos="3839"/>
        <p:guide orient="horz" pos="2160"/>
      </p:guideLst>
    </p:cSldViewPr>
  </p:slideViewPr>
  <p:notesTextViewPr>
    <p:cViewPr>
      <p:scale>
        <a:sx n="1" d="1"/>
        <a:sy n="1" d="1"/>
      </p:scale>
      <p:origin x="0" y="0"/>
    </p:cViewPr>
  </p:notesTextViewPr>
  <p:notesViewPr>
    <p:cSldViewPr>
      <p:cViewPr varScale="1">
        <p:scale>
          <a:sx n="90" d="100"/>
          <a:sy n="90" d="100"/>
        </p:scale>
        <p:origin x="3774" y="84"/>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6411"/>
          </a:xfrm>
          <a:prstGeom prst="rect">
            <a:avLst/>
          </a:prstGeom>
        </p:spPr>
        <p:txBody>
          <a:bodyPr vert="horz" lIns="91440" tIns="45720" rIns="91440" bIns="45720" rtlCol="0"/>
          <a:lstStyle>
            <a:lvl1pPr algn="l" rtl="0">
              <a:defRPr sz="1200"/>
            </a:lvl1pPr>
          </a:lstStyle>
          <a:p>
            <a:pPr rtl="0"/>
            <a:endParaRPr lang="fr-FR" dirty="0"/>
          </a:p>
        </p:txBody>
      </p:sp>
      <p:sp>
        <p:nvSpPr>
          <p:cNvPr id="3" name="Espace réservé de la date 2"/>
          <p:cNvSpPr>
            <a:spLocks noGrp="1"/>
          </p:cNvSpPr>
          <p:nvPr>
            <p:ph type="dt" sz="quarter" idx="1"/>
          </p:nvPr>
        </p:nvSpPr>
        <p:spPr>
          <a:xfrm>
            <a:off x="3777607" y="0"/>
            <a:ext cx="2889938" cy="496411"/>
          </a:xfrm>
          <a:prstGeom prst="rect">
            <a:avLst/>
          </a:prstGeom>
        </p:spPr>
        <p:txBody>
          <a:bodyPr vert="horz" lIns="91440" tIns="45720" rIns="91440" bIns="45720" rtlCol="0"/>
          <a:lstStyle>
            <a:lvl1pPr algn="l" rtl="0">
              <a:defRPr sz="1200"/>
            </a:lvl1pPr>
          </a:lstStyle>
          <a:p>
            <a:pPr algn="r" rtl="0"/>
            <a:fld id="{C4768900-2D20-4204-80FD-808ABF1CEF47}" type="datetime1">
              <a:rPr lang="fr-FR" smtClean="0"/>
              <a:t>05/11/2021</a:t>
            </a:fld>
            <a:endParaRPr lang="fr-FR" dirty="0"/>
          </a:p>
        </p:txBody>
      </p:sp>
      <p:sp>
        <p:nvSpPr>
          <p:cNvPr id="4" name="Espace réservé du pied de page 3"/>
          <p:cNvSpPr>
            <a:spLocks noGrp="1"/>
          </p:cNvSpPr>
          <p:nvPr>
            <p:ph type="ftr" sz="quarter" idx="2"/>
          </p:nvPr>
        </p:nvSpPr>
        <p:spPr>
          <a:xfrm>
            <a:off x="0" y="9430091"/>
            <a:ext cx="2889938" cy="496411"/>
          </a:xfrm>
          <a:prstGeom prst="rect">
            <a:avLst/>
          </a:prstGeom>
        </p:spPr>
        <p:txBody>
          <a:bodyPr vert="horz" lIns="91440" tIns="45720" rIns="91440" bIns="45720" rtlCol="0" anchor="b"/>
          <a:lstStyle>
            <a:lvl1pPr algn="l" rtl="0">
              <a:defRPr sz="1200"/>
            </a:lvl1pPr>
          </a:lstStyle>
          <a:p>
            <a:pPr rtl="0"/>
            <a:endParaRPr lang="fr-FR" dirty="0"/>
          </a:p>
        </p:txBody>
      </p:sp>
      <p:sp>
        <p:nvSpPr>
          <p:cNvPr id="5" name="Espace réservé du numéro de diapositive 4"/>
          <p:cNvSpPr>
            <a:spLocks noGrp="1"/>
          </p:cNvSpPr>
          <p:nvPr>
            <p:ph type="sldNum" sz="quarter" idx="3"/>
          </p:nvPr>
        </p:nvSpPr>
        <p:spPr>
          <a:xfrm>
            <a:off x="3777607" y="9430091"/>
            <a:ext cx="2889938" cy="496411"/>
          </a:xfrm>
          <a:prstGeom prst="rect">
            <a:avLst/>
          </a:prstGeom>
        </p:spPr>
        <p:txBody>
          <a:bodyPr vert="horz" lIns="91440" tIns="45720" rIns="91440" bIns="45720" rtlCol="0" anchor="b"/>
          <a:lstStyle>
            <a:lvl1pPr algn="l" rtl="0">
              <a:defRPr sz="1200"/>
            </a:lvl1pPr>
          </a:lstStyle>
          <a:p>
            <a:pPr algn="r" rtl="0"/>
            <a:fld id="{9C567D4A-04CB-4EDF-8FB1-342A02FC8EC5}" type="slidenum">
              <a:rPr lang="fr-FR" smtClean="0"/>
              <a:pPr algn="r" rtl="0"/>
              <a:t>‹N°›</a:t>
            </a:fld>
            <a:endParaRPr lang="fr-FR" dirty="0"/>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6411"/>
          </a:xfrm>
          <a:prstGeom prst="rect">
            <a:avLst/>
          </a:prstGeom>
        </p:spPr>
        <p:txBody>
          <a:bodyPr vert="horz" lIns="91440" tIns="45720" rIns="91440" bIns="45720" rtlCol="0"/>
          <a:lstStyle>
            <a:lvl1pPr algn="l" rtl="0">
              <a:defRPr sz="1200"/>
            </a:lvl1pPr>
          </a:lstStyle>
          <a:p>
            <a:pPr rtl="0"/>
            <a:endParaRPr lang="fr-FR" dirty="0"/>
          </a:p>
        </p:txBody>
      </p:sp>
      <p:sp>
        <p:nvSpPr>
          <p:cNvPr id="3" name="Espace réservé de la date 2"/>
          <p:cNvSpPr>
            <a:spLocks noGrp="1"/>
          </p:cNvSpPr>
          <p:nvPr>
            <p:ph type="dt" idx="1"/>
          </p:nvPr>
        </p:nvSpPr>
        <p:spPr>
          <a:xfrm>
            <a:off x="3777607" y="0"/>
            <a:ext cx="2889938" cy="496411"/>
          </a:xfrm>
          <a:prstGeom prst="rect">
            <a:avLst/>
          </a:prstGeom>
        </p:spPr>
        <p:txBody>
          <a:bodyPr vert="horz" lIns="91440" tIns="45720" rIns="91440" bIns="45720" rtlCol="0"/>
          <a:lstStyle>
            <a:lvl1pPr algn="r" rtl="0">
              <a:defRPr sz="1200"/>
            </a:lvl1pPr>
          </a:lstStyle>
          <a:p>
            <a:fld id="{BD88ADC6-01F8-4A96-84DA-4CBEB5C68C32}" type="datetime1">
              <a:rPr lang="fr-FR" smtClean="0"/>
              <a:pPr/>
              <a:t>05/11/2021</a:t>
            </a:fld>
            <a:endParaRPr lang="fr-FR" dirty="0"/>
          </a:p>
        </p:txBody>
      </p:sp>
      <p:sp>
        <p:nvSpPr>
          <p:cNvPr id="4" name="Espace réservé d’image de diapositive 3"/>
          <p:cNvSpPr>
            <a:spLocks noGrp="1" noRot="1" noChangeAspect="1"/>
          </p:cNvSpPr>
          <p:nvPr>
            <p:ph type="sldImg" idx="2"/>
          </p:nvPr>
        </p:nvSpPr>
        <p:spPr>
          <a:xfrm>
            <a:off x="26988" y="744538"/>
            <a:ext cx="6615112" cy="3722687"/>
          </a:xfrm>
          <a:prstGeom prst="rect">
            <a:avLst/>
          </a:prstGeom>
          <a:noFill/>
          <a:ln w="12700">
            <a:solidFill>
              <a:prstClr val="black"/>
            </a:solidFill>
          </a:ln>
        </p:spPr>
        <p:txBody>
          <a:bodyPr vert="horz" lIns="91440" tIns="45720" rIns="91440" bIns="45720" rtlCol="0" anchor="ctr"/>
          <a:lstStyle/>
          <a:p>
            <a:pPr rtl="0"/>
            <a:endParaRPr lang="fr-FR" dirty="0"/>
          </a:p>
        </p:txBody>
      </p:sp>
      <p:sp>
        <p:nvSpPr>
          <p:cNvPr id="5" name="Espace réservé des notes 4"/>
          <p:cNvSpPr>
            <a:spLocks noGrp="1"/>
          </p:cNvSpPr>
          <p:nvPr>
            <p:ph type="body" sz="quarter" idx="3"/>
          </p:nvPr>
        </p:nvSpPr>
        <p:spPr>
          <a:xfrm>
            <a:off x="666909" y="4715907"/>
            <a:ext cx="5335270" cy="4467701"/>
          </a:xfrm>
          <a:prstGeom prst="rect">
            <a:avLst/>
          </a:prstGeom>
        </p:spPr>
        <p:txBody>
          <a:bodyPr vert="horz" lIns="91440" tIns="45720" rIns="91440" bIns="45720" rtlCol="0"/>
          <a:lstStyle/>
          <a:p>
            <a:pPr lvl="0" rtl="0"/>
            <a:r>
              <a:rPr lang="fr-FR" dirty="0"/>
              <a:t>Modifiez les styles du texte du masque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6" name="Espace réservé du pied de page 5"/>
          <p:cNvSpPr>
            <a:spLocks noGrp="1"/>
          </p:cNvSpPr>
          <p:nvPr>
            <p:ph type="ftr" sz="quarter" idx="4"/>
          </p:nvPr>
        </p:nvSpPr>
        <p:spPr>
          <a:xfrm>
            <a:off x="0" y="9430091"/>
            <a:ext cx="2889938" cy="496411"/>
          </a:xfrm>
          <a:prstGeom prst="rect">
            <a:avLst/>
          </a:prstGeom>
        </p:spPr>
        <p:txBody>
          <a:bodyPr vert="horz" lIns="91440" tIns="45720" rIns="91440" bIns="45720" rtlCol="0" anchor="b"/>
          <a:lstStyle>
            <a:lvl1pPr algn="l" rtl="0">
              <a:defRPr sz="1200"/>
            </a:lvl1pPr>
          </a:lstStyle>
          <a:p>
            <a:pPr rtl="0"/>
            <a:endParaRPr lang="fr-FR" dirty="0"/>
          </a:p>
        </p:txBody>
      </p:sp>
      <p:sp>
        <p:nvSpPr>
          <p:cNvPr id="7" name="Espace réservé du numéro de diapositive 6"/>
          <p:cNvSpPr>
            <a:spLocks noGrp="1"/>
          </p:cNvSpPr>
          <p:nvPr>
            <p:ph type="sldNum" sz="quarter" idx="5"/>
          </p:nvPr>
        </p:nvSpPr>
        <p:spPr>
          <a:xfrm>
            <a:off x="3777607" y="9430091"/>
            <a:ext cx="2889938" cy="496411"/>
          </a:xfrm>
          <a:prstGeom prst="rect">
            <a:avLst/>
          </a:prstGeom>
        </p:spPr>
        <p:txBody>
          <a:bodyPr vert="horz" lIns="91440" tIns="45720" rIns="91440" bIns="45720" rtlCol="0" anchor="b"/>
          <a:lstStyle>
            <a:lvl1pPr algn="l" rtl="0">
              <a:defRPr sz="1200"/>
            </a:lvl1pPr>
          </a:lstStyle>
          <a:p>
            <a:pPr algn="r"/>
            <a:fld id="{2E61351F-DBB1-4664-ADA9-83BC7CB8848D}" type="slidenum">
              <a:rPr lang="fr-FR" smtClean="0"/>
              <a:pPr algn="r"/>
              <a:t>‹N°›</a:t>
            </a:fld>
            <a:endParaRPr lang="fr-FR" dirty="0"/>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Pas tous les moulins : moulins à eau menacés de disparition mais pas les moulins à vent</a:t>
            </a:r>
          </a:p>
        </p:txBody>
      </p:sp>
      <p:sp>
        <p:nvSpPr>
          <p:cNvPr id="4" name="Espace réservé du numéro de diapositive 3"/>
          <p:cNvSpPr>
            <a:spLocks noGrp="1"/>
          </p:cNvSpPr>
          <p:nvPr>
            <p:ph type="sldNum" sz="quarter" idx="10"/>
          </p:nvPr>
        </p:nvSpPr>
        <p:spPr/>
        <p:txBody>
          <a:bodyPr/>
          <a:lstStyle/>
          <a:p>
            <a:pPr algn="r"/>
            <a:fld id="{2E61351F-DBB1-4664-ADA9-83BC7CB8848D}" type="slidenum">
              <a:rPr lang="fr-FR" smtClean="0"/>
              <a:pPr algn="r"/>
              <a:t>1</a:t>
            </a:fld>
            <a:endParaRPr lang="fr-FR" dirty="0"/>
          </a:p>
        </p:txBody>
      </p:sp>
    </p:spTree>
    <p:extLst>
      <p:ext uri="{BB962C8B-B14F-4D97-AF65-F5344CB8AC3E}">
        <p14:creationId xmlns:p14="http://schemas.microsoft.com/office/powerpoint/2010/main" val="300650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lgn="r"/>
            <a:fld id="{2E61351F-DBB1-4664-ADA9-83BC7CB8848D}" type="slidenum">
              <a:rPr lang="fr-FR" smtClean="0"/>
              <a:pPr algn="r"/>
              <a:t>16</a:t>
            </a:fld>
            <a:endParaRPr lang="fr-FR" dirty="0"/>
          </a:p>
        </p:txBody>
      </p:sp>
    </p:spTree>
    <p:extLst>
      <p:ext uri="{BB962C8B-B14F-4D97-AF65-F5344CB8AC3E}">
        <p14:creationId xmlns:p14="http://schemas.microsoft.com/office/powerpoint/2010/main" val="2087602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Mais même si la loi climat promulguée le 22 août interdit la destruction des seuils, les destructions se poursuivent sans que l’administration décentralisée n’intervienne. Le 3</a:t>
            </a:r>
            <a:r>
              <a:rPr lang="fr-FR" baseline="30000" dirty="0"/>
              <a:t>ème</a:t>
            </a:r>
            <a:r>
              <a:rPr lang="fr-FR" dirty="0"/>
              <a:t> patrimoine de France est toujours en danger. Je pourrais vous en donner des exemples précis</a:t>
            </a:r>
          </a:p>
        </p:txBody>
      </p:sp>
      <p:sp>
        <p:nvSpPr>
          <p:cNvPr id="4" name="Espace réservé du numéro de diapositive 3"/>
          <p:cNvSpPr>
            <a:spLocks noGrp="1"/>
          </p:cNvSpPr>
          <p:nvPr>
            <p:ph type="sldNum" sz="quarter" idx="5"/>
          </p:nvPr>
        </p:nvSpPr>
        <p:spPr/>
        <p:txBody>
          <a:bodyPr/>
          <a:lstStyle/>
          <a:p>
            <a:pPr algn="r"/>
            <a:fld id="{2E61351F-DBB1-4664-ADA9-83BC7CB8848D}" type="slidenum">
              <a:rPr lang="fr-FR" smtClean="0"/>
              <a:pPr algn="r"/>
              <a:t>17</a:t>
            </a:fld>
            <a:endParaRPr lang="fr-FR" dirty="0"/>
          </a:p>
        </p:txBody>
      </p:sp>
    </p:spTree>
    <p:extLst>
      <p:ext uri="{BB962C8B-B14F-4D97-AF65-F5344CB8AC3E}">
        <p14:creationId xmlns:p14="http://schemas.microsoft.com/office/powerpoint/2010/main" val="2158900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2E61351F-DBB1-4664-ADA9-83BC7CB8848D}" type="slidenum">
              <a:rPr lang="fr-FR" smtClean="0"/>
              <a:pPr algn="r"/>
              <a:t>19</a:t>
            </a:fld>
            <a:endParaRPr lang="fr-FR" dirty="0"/>
          </a:p>
        </p:txBody>
      </p:sp>
    </p:spTree>
    <p:extLst>
      <p:ext uri="{BB962C8B-B14F-4D97-AF65-F5344CB8AC3E}">
        <p14:creationId xmlns:p14="http://schemas.microsoft.com/office/powerpoint/2010/main" val="1321515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Nombre Pi géométrie 6</a:t>
            </a:r>
            <a:r>
              <a:rPr lang="fr-FR" baseline="30000" dirty="0"/>
              <a:t>ème</a:t>
            </a:r>
            <a:r>
              <a:rPr lang="fr-FR" dirty="0"/>
              <a:t> périmètre d’un cercle – nombre d’augets égale diamètre – anciens rien au hasard fruit observations</a:t>
            </a:r>
          </a:p>
        </p:txBody>
      </p:sp>
      <p:sp>
        <p:nvSpPr>
          <p:cNvPr id="4" name="Espace réservé du numéro de diapositive 3"/>
          <p:cNvSpPr>
            <a:spLocks noGrp="1"/>
          </p:cNvSpPr>
          <p:nvPr>
            <p:ph type="sldNum" sz="quarter" idx="10"/>
          </p:nvPr>
        </p:nvSpPr>
        <p:spPr/>
        <p:txBody>
          <a:bodyPr/>
          <a:lstStyle/>
          <a:p>
            <a:pPr algn="r"/>
            <a:fld id="{2E61351F-DBB1-4664-ADA9-83BC7CB8848D}" type="slidenum">
              <a:rPr lang="fr-FR" smtClean="0"/>
              <a:pPr algn="r"/>
              <a:t>2</a:t>
            </a:fld>
            <a:endParaRPr lang="fr-FR" dirty="0"/>
          </a:p>
        </p:txBody>
      </p:sp>
    </p:spTree>
    <p:extLst>
      <p:ext uri="{BB962C8B-B14F-4D97-AF65-F5344CB8AC3E}">
        <p14:creationId xmlns:p14="http://schemas.microsoft.com/office/powerpoint/2010/main" val="3598099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image de diapositive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r>
              <a:rPr lang="fr-FR" dirty="0"/>
              <a:t>Temps libre = éducation et activités culturelles</a:t>
            </a:r>
          </a:p>
        </p:txBody>
      </p:sp>
      <p:sp>
        <p:nvSpPr>
          <p:cNvPr id="4" name="Espace réservé du numéro de diapositive 3"/>
          <p:cNvSpPr>
            <a:spLocks noGrp="1"/>
          </p:cNvSpPr>
          <p:nvPr>
            <p:ph type="sldNum" sz="quarter" idx="10"/>
          </p:nvPr>
        </p:nvSpPr>
        <p:spPr/>
        <p:txBody>
          <a:bodyPr rtlCol="0"/>
          <a:lstStyle/>
          <a:p>
            <a:pPr algn="r" rtl="0"/>
            <a:fld id="{2E61351F-DBB1-4664-ADA9-83BC7CB8848D}" type="slidenum">
              <a:rPr lang="fr-FR" smtClean="0"/>
              <a:pPr algn="r" rtl="0"/>
              <a:t>3</a:t>
            </a:fld>
            <a:endParaRPr lang="fr-FR" dirty="0"/>
          </a:p>
        </p:txBody>
      </p:sp>
    </p:spTree>
    <p:extLst>
      <p:ext uri="{BB962C8B-B14F-4D97-AF65-F5344CB8AC3E}">
        <p14:creationId xmlns:p14="http://schemas.microsoft.com/office/powerpoint/2010/main" val="2255883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1988 malgré téléphone et télévision : échanges entre agriculteurs, toujours actifs</a:t>
            </a:r>
          </a:p>
        </p:txBody>
      </p:sp>
      <p:sp>
        <p:nvSpPr>
          <p:cNvPr id="4" name="Espace réservé du numéro de diapositive 3"/>
          <p:cNvSpPr>
            <a:spLocks noGrp="1"/>
          </p:cNvSpPr>
          <p:nvPr>
            <p:ph type="sldNum" sz="quarter" idx="5"/>
          </p:nvPr>
        </p:nvSpPr>
        <p:spPr/>
        <p:txBody>
          <a:bodyPr/>
          <a:lstStyle/>
          <a:p>
            <a:pPr algn="r"/>
            <a:fld id="{2E61351F-DBB1-4664-ADA9-83BC7CB8848D}" type="slidenum">
              <a:rPr lang="fr-FR" smtClean="0"/>
              <a:pPr algn="r"/>
              <a:t>4</a:t>
            </a:fld>
            <a:endParaRPr lang="fr-FR" dirty="0"/>
          </a:p>
        </p:txBody>
      </p:sp>
    </p:spTree>
    <p:extLst>
      <p:ext uri="{BB962C8B-B14F-4D97-AF65-F5344CB8AC3E}">
        <p14:creationId xmlns:p14="http://schemas.microsoft.com/office/powerpoint/2010/main" val="2358310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Extraordinaire ingéniosité populaire – pas en parler : à faire en visitant les moulins durant les voyages</a:t>
            </a:r>
          </a:p>
        </p:txBody>
      </p:sp>
      <p:sp>
        <p:nvSpPr>
          <p:cNvPr id="4" name="Espace réservé du numéro de diapositive 3"/>
          <p:cNvSpPr>
            <a:spLocks noGrp="1"/>
          </p:cNvSpPr>
          <p:nvPr>
            <p:ph type="sldNum" sz="quarter" idx="5"/>
          </p:nvPr>
        </p:nvSpPr>
        <p:spPr/>
        <p:txBody>
          <a:bodyPr/>
          <a:lstStyle/>
          <a:p>
            <a:pPr algn="r"/>
            <a:fld id="{2E61351F-DBB1-4664-ADA9-83BC7CB8848D}" type="slidenum">
              <a:rPr lang="fr-FR" smtClean="0"/>
              <a:pPr algn="r"/>
              <a:t>5</a:t>
            </a:fld>
            <a:endParaRPr lang="fr-FR" dirty="0"/>
          </a:p>
        </p:txBody>
      </p:sp>
    </p:spTree>
    <p:extLst>
      <p:ext uri="{BB962C8B-B14F-4D97-AF65-F5344CB8AC3E}">
        <p14:creationId xmlns:p14="http://schemas.microsoft.com/office/powerpoint/2010/main" val="1035120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Monter l’eau soit au dessus de la roue pour remplir les augets, soit par en dessous pour pousser les pales</a:t>
            </a:r>
          </a:p>
        </p:txBody>
      </p:sp>
      <p:sp>
        <p:nvSpPr>
          <p:cNvPr id="4" name="Espace réservé du numéro de diapositive 3"/>
          <p:cNvSpPr>
            <a:spLocks noGrp="1"/>
          </p:cNvSpPr>
          <p:nvPr>
            <p:ph type="sldNum" sz="quarter" idx="5"/>
          </p:nvPr>
        </p:nvSpPr>
        <p:spPr/>
        <p:txBody>
          <a:bodyPr/>
          <a:lstStyle/>
          <a:p>
            <a:pPr algn="r"/>
            <a:fld id="{2E61351F-DBB1-4664-ADA9-83BC7CB8848D}" type="slidenum">
              <a:rPr lang="fr-FR" smtClean="0"/>
              <a:pPr algn="r"/>
              <a:t>7</a:t>
            </a:fld>
            <a:endParaRPr lang="fr-FR" dirty="0"/>
          </a:p>
        </p:txBody>
      </p:sp>
    </p:spTree>
    <p:extLst>
      <p:ext uri="{BB962C8B-B14F-4D97-AF65-F5344CB8AC3E}">
        <p14:creationId xmlns:p14="http://schemas.microsoft.com/office/powerpoint/2010/main" val="4119974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Finalement le développement des moulins identiques en Europe = synchronisation du développement = facilite la construction de l’Europe</a:t>
            </a:r>
          </a:p>
        </p:txBody>
      </p:sp>
      <p:sp>
        <p:nvSpPr>
          <p:cNvPr id="4" name="Espace réservé du numéro de diapositive 3"/>
          <p:cNvSpPr>
            <a:spLocks noGrp="1"/>
          </p:cNvSpPr>
          <p:nvPr>
            <p:ph type="sldNum" sz="quarter" idx="5"/>
          </p:nvPr>
        </p:nvSpPr>
        <p:spPr/>
        <p:txBody>
          <a:bodyPr/>
          <a:lstStyle/>
          <a:p>
            <a:pPr algn="r"/>
            <a:fld id="{2E61351F-DBB1-4664-ADA9-83BC7CB8848D}" type="slidenum">
              <a:rPr lang="fr-FR" smtClean="0"/>
              <a:pPr algn="r"/>
              <a:t>8</a:t>
            </a:fld>
            <a:endParaRPr lang="fr-FR" dirty="0"/>
          </a:p>
        </p:txBody>
      </p:sp>
    </p:spTree>
    <p:extLst>
      <p:ext uri="{BB962C8B-B14F-4D97-AF65-F5344CB8AC3E}">
        <p14:creationId xmlns:p14="http://schemas.microsoft.com/office/powerpoint/2010/main" val="3633789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L’homme est suffisamment malin pour réaliser que pour que le barrage tienne et résiste aux crues : petite taille comme celui du castor pour fonctionner par surverse compatible avec le fonctionnement hydrologique normal de la rivière</a:t>
            </a:r>
          </a:p>
        </p:txBody>
      </p:sp>
      <p:sp>
        <p:nvSpPr>
          <p:cNvPr id="4" name="Espace réservé du numéro de diapositive 3"/>
          <p:cNvSpPr>
            <a:spLocks noGrp="1"/>
          </p:cNvSpPr>
          <p:nvPr>
            <p:ph type="sldNum" sz="quarter" idx="5"/>
          </p:nvPr>
        </p:nvSpPr>
        <p:spPr/>
        <p:txBody>
          <a:bodyPr/>
          <a:lstStyle/>
          <a:p>
            <a:pPr algn="r"/>
            <a:fld id="{2E61351F-DBB1-4664-ADA9-83BC7CB8848D}" type="slidenum">
              <a:rPr lang="fr-FR" smtClean="0"/>
              <a:pPr algn="r"/>
              <a:t>9</a:t>
            </a:fld>
            <a:endParaRPr lang="fr-FR" dirty="0"/>
          </a:p>
        </p:txBody>
      </p:sp>
    </p:spTree>
    <p:extLst>
      <p:ext uri="{BB962C8B-B14F-4D97-AF65-F5344CB8AC3E}">
        <p14:creationId xmlns:p14="http://schemas.microsoft.com/office/powerpoint/2010/main" val="3688959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Diapo suivante disparition du patrimoine écologique</a:t>
            </a:r>
          </a:p>
        </p:txBody>
      </p:sp>
      <p:sp>
        <p:nvSpPr>
          <p:cNvPr id="4" name="Espace réservé du numéro de diapositive 3"/>
          <p:cNvSpPr>
            <a:spLocks noGrp="1"/>
          </p:cNvSpPr>
          <p:nvPr>
            <p:ph type="sldNum" sz="quarter" idx="5"/>
          </p:nvPr>
        </p:nvSpPr>
        <p:spPr/>
        <p:txBody>
          <a:bodyPr/>
          <a:lstStyle/>
          <a:p>
            <a:pPr algn="r"/>
            <a:fld id="{2E61351F-DBB1-4664-ADA9-83BC7CB8848D}" type="slidenum">
              <a:rPr lang="fr-FR" smtClean="0"/>
              <a:pPr algn="r"/>
              <a:t>14</a:t>
            </a:fld>
            <a:endParaRPr lang="fr-FR" dirty="0"/>
          </a:p>
        </p:txBody>
      </p:sp>
    </p:spTree>
    <p:extLst>
      <p:ext uri="{BB962C8B-B14F-4D97-AF65-F5344CB8AC3E}">
        <p14:creationId xmlns:p14="http://schemas.microsoft.com/office/powerpoint/2010/main" val="38609978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293814" y="990600"/>
            <a:ext cx="8458200" cy="3200400"/>
          </a:xfrm>
        </p:spPr>
        <p:txBody>
          <a:bodyPr rtlCol="0">
            <a:normAutofit/>
          </a:bodyPr>
          <a:lstStyle>
            <a:lvl1pPr algn="l" rtl="0">
              <a:defRPr sz="6000"/>
            </a:lvl1pPr>
          </a:lstStyle>
          <a:p>
            <a:pPr rtl="0"/>
            <a:r>
              <a:rPr lang="fr-FR"/>
              <a:t>Modifiez le style du titre</a:t>
            </a:r>
            <a:endParaRPr lang="fr-FR" dirty="0"/>
          </a:p>
        </p:txBody>
      </p:sp>
      <p:sp>
        <p:nvSpPr>
          <p:cNvPr id="3" name="Sous-titre 2"/>
          <p:cNvSpPr>
            <a:spLocks noGrp="1"/>
          </p:cNvSpPr>
          <p:nvPr>
            <p:ph type="subTitle" idx="1"/>
          </p:nvPr>
        </p:nvSpPr>
        <p:spPr>
          <a:xfrm>
            <a:off x="1293813" y="4267200"/>
            <a:ext cx="8458200" cy="1371600"/>
          </a:xfrm>
        </p:spPr>
        <p:txBody>
          <a:bodyPr rtlCol="0">
            <a:normAutofit/>
          </a:bodyPr>
          <a:lstStyle>
            <a:lvl1pPr marL="0" indent="0" algn="l" rtl="0">
              <a:spcBef>
                <a:spcPts val="0"/>
              </a:spcBef>
              <a:buNone/>
              <a:defRPr sz="2400">
                <a:solidFill>
                  <a:schemeClr val="tx1"/>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pPr rtl="0"/>
            <a:r>
              <a:rPr lang="fr-FR"/>
              <a:t>Modifiez le style des sous-titres du masque</a:t>
            </a:r>
            <a:endParaRPr lang="fr-FR" dirty="0"/>
          </a:p>
        </p:txBody>
      </p:sp>
      <p:sp>
        <p:nvSpPr>
          <p:cNvPr id="4" name="Espace réservé de la date 3"/>
          <p:cNvSpPr>
            <a:spLocks noGrp="1"/>
          </p:cNvSpPr>
          <p:nvPr>
            <p:ph type="dt" sz="half" idx="10"/>
          </p:nvPr>
        </p:nvSpPr>
        <p:spPr/>
        <p:txBody>
          <a:bodyPr rtlCol="0"/>
          <a:lstStyle>
            <a:lvl1pPr algn="l" rtl="0">
              <a:defRPr sz="1100"/>
            </a:lvl1pPr>
          </a:lstStyle>
          <a:p>
            <a:fld id="{418D0247-23CB-40FE-8B87-806767E99564}" type="datetime1">
              <a:rPr lang="fr-FR" smtClean="0"/>
              <a:pPr/>
              <a:t>05/11/2021</a:t>
            </a:fld>
            <a:endParaRPr lang="fr-FR" dirty="0"/>
          </a:p>
        </p:txBody>
      </p:sp>
      <p:sp>
        <p:nvSpPr>
          <p:cNvPr id="5" name="Espace réservé du pied de page 4"/>
          <p:cNvSpPr>
            <a:spLocks noGrp="1"/>
          </p:cNvSpPr>
          <p:nvPr>
            <p:ph type="ftr" sz="quarter" idx="11"/>
          </p:nvPr>
        </p:nvSpPr>
        <p:spPr/>
        <p:txBody>
          <a:bodyPr rtlCol="0"/>
          <a:lstStyle>
            <a:lvl1pPr algn="ctr" rtl="0">
              <a:defRPr sz="1100"/>
            </a:lvl1pPr>
          </a:lstStyle>
          <a:p>
            <a:endParaRPr lang="fr-FR" dirty="0"/>
          </a:p>
        </p:txBody>
      </p:sp>
      <p:sp>
        <p:nvSpPr>
          <p:cNvPr id="6" name="Espace réservé du numéro de diapositive 5"/>
          <p:cNvSpPr>
            <a:spLocks noGrp="1"/>
          </p:cNvSpPr>
          <p:nvPr>
            <p:ph type="sldNum" sz="quarter" idx="12"/>
          </p:nvPr>
        </p:nvSpPr>
        <p:spPr/>
        <p:txBody>
          <a:bodyPr rtlCol="0"/>
          <a:lstStyle>
            <a:lvl1pPr algn="l" rtl="0">
              <a:defRPr sz="1100"/>
            </a:lvl1pPr>
          </a:lstStyle>
          <a:p>
            <a:pPr algn="r"/>
            <a:fld id="{81FEFA0A-2F20-4B60-98C6-5FFDA469AA1C}" type="slidenum">
              <a:rPr lang="fr-FR" noProof="0" smtClean="0"/>
              <a:pPr algn="r"/>
              <a:t>‹N°›</a:t>
            </a:fld>
            <a:endParaRPr lang="fr-FR" noProof="0" dirty="0"/>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a:t>Modifiez le style du titre</a:t>
            </a:r>
            <a:endParaRPr lang="fr-FR" dirty="0"/>
          </a:p>
        </p:txBody>
      </p:sp>
      <p:sp>
        <p:nvSpPr>
          <p:cNvPr id="3" name="Espace réservé du texte vertical 2"/>
          <p:cNvSpPr>
            <a:spLocks noGrp="1"/>
          </p:cNvSpPr>
          <p:nvPr>
            <p:ph type="body" orient="vert" idx="1"/>
          </p:nvPr>
        </p:nvSpPr>
        <p:spPr/>
        <p:txBody>
          <a:bodyPr vert="eaVert" rtlCol="0"/>
          <a:lstStyle>
            <a:lvl5pPr algn="l" rtl="0">
              <a:defRPr/>
            </a:lvl5pPr>
            <a:lvl6pPr marL="1600200" algn="l" rtl="0">
              <a:defRPr/>
            </a:lvl6pPr>
            <a:lvl7pPr marL="1874520" algn="l" rtl="0">
              <a:defRPr/>
            </a:lvl7pPr>
            <a:lvl8pPr marL="2148840" algn="l" rtl="0">
              <a:defRPr/>
            </a:lvl8pPr>
            <a:lvl9pPr marL="2423160" algn="l" rtl="0">
              <a:defRPr/>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4" name="Espace réservé de la date 3"/>
          <p:cNvSpPr>
            <a:spLocks noGrp="1"/>
          </p:cNvSpPr>
          <p:nvPr>
            <p:ph type="dt" sz="half" idx="10"/>
          </p:nvPr>
        </p:nvSpPr>
        <p:spPr/>
        <p:txBody>
          <a:bodyPr rtlCol="0"/>
          <a:lstStyle>
            <a:lvl1pPr algn="l" rtl="0">
              <a:defRPr sz="1100"/>
            </a:lvl1pPr>
          </a:lstStyle>
          <a:p>
            <a:fld id="{9F160AAC-ACE4-4023-B93E-66C509F26BAC}" type="datetime1">
              <a:rPr lang="fr-FR" smtClean="0"/>
              <a:pPr/>
              <a:t>05/11/2021</a:t>
            </a:fld>
            <a:endParaRPr lang="fr-FR" dirty="0"/>
          </a:p>
        </p:txBody>
      </p:sp>
      <p:sp>
        <p:nvSpPr>
          <p:cNvPr id="5" name="Espace réservé du pied de page 4"/>
          <p:cNvSpPr>
            <a:spLocks noGrp="1"/>
          </p:cNvSpPr>
          <p:nvPr>
            <p:ph type="ftr" sz="quarter" idx="11"/>
          </p:nvPr>
        </p:nvSpPr>
        <p:spPr/>
        <p:txBody>
          <a:bodyPr rtlCol="0"/>
          <a:lstStyle>
            <a:lvl1pPr algn="ctr" rtl="0">
              <a:defRPr sz="1100"/>
            </a:lvl1pPr>
          </a:lstStyle>
          <a:p>
            <a:endParaRPr lang="fr-FR" dirty="0"/>
          </a:p>
        </p:txBody>
      </p:sp>
      <p:sp>
        <p:nvSpPr>
          <p:cNvPr id="6" name="Espace réservé du numéro de diapositive 5"/>
          <p:cNvSpPr>
            <a:spLocks noGrp="1"/>
          </p:cNvSpPr>
          <p:nvPr>
            <p:ph type="sldNum" sz="quarter" idx="12"/>
          </p:nvPr>
        </p:nvSpPr>
        <p:spPr/>
        <p:txBody>
          <a:bodyPr rtlCol="0"/>
          <a:lstStyle>
            <a:lvl1pPr algn="l" rtl="0">
              <a:defRPr sz="1100"/>
            </a:lvl1pPr>
          </a:lstStyle>
          <a:p>
            <a:pPr algn="r"/>
            <a:fld id="{81FEFA0A-2F20-4B60-98C6-5FFDA469AA1C}" type="slidenum">
              <a:rPr lang="fr-FR" smtClean="0"/>
              <a:pPr algn="r"/>
              <a:t>‹N°›</a:t>
            </a:fld>
            <a:endParaRPr lang="fr-FR" dirty="0"/>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752014" y="381000"/>
            <a:ext cx="1904998" cy="5791200"/>
          </a:xfrm>
        </p:spPr>
        <p:txBody>
          <a:bodyPr vert="eaVert" rtlCol="0"/>
          <a:lstStyle/>
          <a:p>
            <a:pPr rtl="0"/>
            <a:r>
              <a:rPr lang="fr-FR"/>
              <a:t>Modifiez le style du titre</a:t>
            </a:r>
            <a:endParaRPr lang="fr-FR" dirty="0"/>
          </a:p>
        </p:txBody>
      </p:sp>
      <p:sp>
        <p:nvSpPr>
          <p:cNvPr id="3" name="Espace réservé du texte vertical 2"/>
          <p:cNvSpPr>
            <a:spLocks noGrp="1"/>
          </p:cNvSpPr>
          <p:nvPr>
            <p:ph type="body" orient="vert" idx="1"/>
          </p:nvPr>
        </p:nvSpPr>
        <p:spPr>
          <a:xfrm>
            <a:off x="1293814" y="381000"/>
            <a:ext cx="8305800" cy="5791200"/>
          </a:xfrm>
        </p:spPr>
        <p:txBody>
          <a:bodyPr vert="eaVert" rtlCol="0"/>
          <a:lstStyle>
            <a:lvl5pPr algn="l" rtl="0">
              <a:defRPr/>
            </a:lvl5pPr>
            <a:lvl6pPr algn="l" rtl="0">
              <a:defRPr/>
            </a:lvl6pPr>
            <a:lvl7pPr algn="l" rtl="0">
              <a:defRPr/>
            </a:lvl7pPr>
            <a:lvl8pPr algn="l" rtl="0">
              <a:defRPr/>
            </a:lvl8pPr>
            <a:lvl9pPr algn="l" rtl="0">
              <a:defRPr/>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4" name="Espace réservé de la date 3"/>
          <p:cNvSpPr>
            <a:spLocks noGrp="1"/>
          </p:cNvSpPr>
          <p:nvPr>
            <p:ph type="dt" sz="half" idx="10"/>
          </p:nvPr>
        </p:nvSpPr>
        <p:spPr/>
        <p:txBody>
          <a:bodyPr rtlCol="0"/>
          <a:lstStyle>
            <a:lvl1pPr algn="l" rtl="0">
              <a:defRPr sz="1100"/>
            </a:lvl1pPr>
          </a:lstStyle>
          <a:p>
            <a:fld id="{19A63F6A-C3D6-4B2A-A158-2EEA536C1B69}" type="datetime1">
              <a:rPr lang="fr-FR" smtClean="0"/>
              <a:pPr/>
              <a:t>05/11/2021</a:t>
            </a:fld>
            <a:endParaRPr lang="fr-FR" dirty="0"/>
          </a:p>
        </p:txBody>
      </p:sp>
      <p:sp>
        <p:nvSpPr>
          <p:cNvPr id="5" name="Espace réservé du pied de page 4"/>
          <p:cNvSpPr>
            <a:spLocks noGrp="1"/>
          </p:cNvSpPr>
          <p:nvPr>
            <p:ph type="ftr" sz="quarter" idx="11"/>
          </p:nvPr>
        </p:nvSpPr>
        <p:spPr/>
        <p:txBody>
          <a:bodyPr rtlCol="0"/>
          <a:lstStyle>
            <a:lvl1pPr algn="ctr" rtl="0">
              <a:defRPr sz="1100"/>
            </a:lvl1pPr>
          </a:lstStyle>
          <a:p>
            <a:endParaRPr lang="fr-FR" dirty="0"/>
          </a:p>
        </p:txBody>
      </p:sp>
      <p:sp>
        <p:nvSpPr>
          <p:cNvPr id="6" name="Espace réservé du numéro de diapositive 5"/>
          <p:cNvSpPr>
            <a:spLocks noGrp="1"/>
          </p:cNvSpPr>
          <p:nvPr>
            <p:ph type="sldNum" sz="quarter" idx="12"/>
          </p:nvPr>
        </p:nvSpPr>
        <p:spPr/>
        <p:txBody>
          <a:bodyPr rtlCol="0"/>
          <a:lstStyle>
            <a:lvl1pPr algn="l" rtl="0">
              <a:defRPr sz="1100"/>
            </a:lvl1pPr>
          </a:lstStyle>
          <a:p>
            <a:pPr algn="r"/>
            <a:fld id="{81FEFA0A-2F20-4B60-98C6-5FFDA469AA1C}" type="slidenum">
              <a:rPr lang="fr-FR" smtClean="0"/>
              <a:pPr algn="r"/>
              <a:t>‹N°›</a:t>
            </a:fld>
            <a:endParaRPr lang="fr-FR" dirty="0"/>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a:t>Modifiez le style du titre</a:t>
            </a:r>
            <a:endParaRPr lang="fr-FR" dirty="0"/>
          </a:p>
        </p:txBody>
      </p:sp>
      <p:sp>
        <p:nvSpPr>
          <p:cNvPr id="3" name="Espace réservé du contenu 2"/>
          <p:cNvSpPr>
            <a:spLocks noGrp="1"/>
          </p:cNvSpPr>
          <p:nvPr>
            <p:ph idx="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4" name="Espace réservé de la date 3"/>
          <p:cNvSpPr>
            <a:spLocks noGrp="1"/>
          </p:cNvSpPr>
          <p:nvPr>
            <p:ph type="dt" sz="half" idx="10"/>
          </p:nvPr>
        </p:nvSpPr>
        <p:spPr/>
        <p:txBody>
          <a:bodyPr rtlCol="0"/>
          <a:lstStyle>
            <a:lvl1pPr algn="l" rtl="0">
              <a:defRPr sz="1100"/>
            </a:lvl1pPr>
          </a:lstStyle>
          <a:p>
            <a:fld id="{93592FB8-E528-472D-9FF3-FF925272019B}" type="datetime1">
              <a:rPr lang="fr-FR" smtClean="0"/>
              <a:pPr/>
              <a:t>05/11/2021</a:t>
            </a:fld>
            <a:endParaRPr lang="fr-FR" dirty="0"/>
          </a:p>
        </p:txBody>
      </p:sp>
      <p:sp>
        <p:nvSpPr>
          <p:cNvPr id="5" name="Espace réservé du pied de page 4"/>
          <p:cNvSpPr>
            <a:spLocks noGrp="1"/>
          </p:cNvSpPr>
          <p:nvPr>
            <p:ph type="ftr" sz="quarter" idx="11"/>
          </p:nvPr>
        </p:nvSpPr>
        <p:spPr/>
        <p:txBody>
          <a:bodyPr rtlCol="0"/>
          <a:lstStyle>
            <a:lvl1pPr algn="ctr" rtl="0">
              <a:defRPr sz="1100"/>
            </a:lvl1pPr>
          </a:lstStyle>
          <a:p>
            <a:endParaRPr lang="fr-FR" dirty="0"/>
          </a:p>
        </p:txBody>
      </p:sp>
      <p:sp>
        <p:nvSpPr>
          <p:cNvPr id="6" name="Espace réservé du numéro de diapositive 5"/>
          <p:cNvSpPr>
            <a:spLocks noGrp="1"/>
          </p:cNvSpPr>
          <p:nvPr>
            <p:ph type="sldNum" sz="quarter" idx="12"/>
          </p:nvPr>
        </p:nvSpPr>
        <p:spPr/>
        <p:txBody>
          <a:bodyPr rtlCol="0"/>
          <a:lstStyle>
            <a:lvl1pPr algn="l" rtl="0">
              <a:defRPr sz="1100"/>
            </a:lvl1pPr>
          </a:lstStyle>
          <a:p>
            <a:pPr algn="r"/>
            <a:fld id="{81FEFA0A-2F20-4B60-98C6-5FFDA469AA1C}" type="slidenum">
              <a:rPr lang="fr-FR" smtClean="0"/>
              <a:pPr algn="r"/>
              <a:t>‹N°›</a:t>
            </a:fld>
            <a:endParaRPr lang="fr-FR" dirty="0"/>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293813" y="2057400"/>
            <a:ext cx="8458201" cy="2666999"/>
          </a:xfrm>
        </p:spPr>
        <p:txBody>
          <a:bodyPr rtlCol="0" anchor="b">
            <a:normAutofit/>
          </a:bodyPr>
          <a:lstStyle>
            <a:lvl1pPr algn="l" rtl="0">
              <a:defRPr sz="4800" b="0" i="0" cap="none" baseline="0"/>
            </a:lvl1pPr>
          </a:lstStyle>
          <a:p>
            <a:pPr rtl="0"/>
            <a:r>
              <a:rPr lang="fr-FR"/>
              <a:t>Modifiez le style du titre</a:t>
            </a:r>
            <a:endParaRPr lang="fr-FR" dirty="0"/>
          </a:p>
        </p:txBody>
      </p:sp>
      <p:sp>
        <p:nvSpPr>
          <p:cNvPr id="3" name="Espace réservé du texte 2"/>
          <p:cNvSpPr>
            <a:spLocks noGrp="1"/>
          </p:cNvSpPr>
          <p:nvPr>
            <p:ph type="body" idx="1"/>
          </p:nvPr>
        </p:nvSpPr>
        <p:spPr>
          <a:xfrm>
            <a:off x="1293813" y="4876800"/>
            <a:ext cx="8458201" cy="1143000"/>
          </a:xfrm>
        </p:spPr>
        <p:txBody>
          <a:bodyPr rtlCol="0" anchor="t">
            <a:normAutofit/>
          </a:bodyPr>
          <a:lstStyle>
            <a:lvl1pPr marL="0" indent="0" algn="l" rtl="0">
              <a:spcBef>
                <a:spcPts val="0"/>
              </a:spcBef>
              <a:buNone/>
              <a:defRPr sz="2400">
                <a:solidFill>
                  <a:schemeClr val="tx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fr-FR"/>
              <a:t>Cliquez pour modifier les styles du texte du masque</a:t>
            </a:r>
          </a:p>
        </p:txBody>
      </p:sp>
      <p:sp>
        <p:nvSpPr>
          <p:cNvPr id="4" name="Espace réservé de la date 3"/>
          <p:cNvSpPr>
            <a:spLocks noGrp="1"/>
          </p:cNvSpPr>
          <p:nvPr>
            <p:ph type="dt" sz="half" idx="10"/>
          </p:nvPr>
        </p:nvSpPr>
        <p:spPr/>
        <p:txBody>
          <a:bodyPr rtlCol="0"/>
          <a:lstStyle>
            <a:lvl1pPr algn="l" rtl="0">
              <a:defRPr sz="1100"/>
            </a:lvl1pPr>
          </a:lstStyle>
          <a:p>
            <a:fld id="{2C977CD6-B6C7-4B04-A8C6-E5AFA2B38D8D}" type="datetime1">
              <a:rPr lang="fr-FR" smtClean="0"/>
              <a:pPr/>
              <a:t>05/11/2021</a:t>
            </a:fld>
            <a:endParaRPr lang="fr-FR" dirty="0"/>
          </a:p>
        </p:txBody>
      </p:sp>
      <p:sp>
        <p:nvSpPr>
          <p:cNvPr id="5" name="Espace réservé du pied de page 4"/>
          <p:cNvSpPr>
            <a:spLocks noGrp="1"/>
          </p:cNvSpPr>
          <p:nvPr>
            <p:ph type="ftr" sz="quarter" idx="11"/>
          </p:nvPr>
        </p:nvSpPr>
        <p:spPr/>
        <p:txBody>
          <a:bodyPr rtlCol="0"/>
          <a:lstStyle>
            <a:lvl1pPr algn="ctr" rtl="0">
              <a:defRPr sz="1100"/>
            </a:lvl1pPr>
          </a:lstStyle>
          <a:p>
            <a:endParaRPr lang="fr-FR" dirty="0"/>
          </a:p>
        </p:txBody>
      </p:sp>
      <p:sp>
        <p:nvSpPr>
          <p:cNvPr id="6" name="Espace réservé du numéro de diapositive 5"/>
          <p:cNvSpPr>
            <a:spLocks noGrp="1"/>
          </p:cNvSpPr>
          <p:nvPr>
            <p:ph type="sldNum" sz="quarter" idx="12"/>
          </p:nvPr>
        </p:nvSpPr>
        <p:spPr/>
        <p:txBody>
          <a:bodyPr rtlCol="0"/>
          <a:lstStyle>
            <a:lvl1pPr algn="l" rtl="0">
              <a:defRPr sz="1100"/>
            </a:lvl1pPr>
          </a:lstStyle>
          <a:p>
            <a:pPr algn="r"/>
            <a:fld id="{81FEFA0A-2F20-4B60-98C6-5FFDA469AA1C}" type="slidenum">
              <a:rPr lang="fr-FR" smtClean="0"/>
              <a:pPr algn="r"/>
              <a:t>‹N°›</a:t>
            </a:fld>
            <a:endParaRPr lang="fr-FR" dirty="0"/>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a:t>Modifiez le style du titre</a:t>
            </a:r>
            <a:endParaRPr lang="fr-FR" dirty="0"/>
          </a:p>
        </p:txBody>
      </p:sp>
      <p:sp>
        <p:nvSpPr>
          <p:cNvPr id="3" name="Espace réservé du contenu 2"/>
          <p:cNvSpPr>
            <a:spLocks noGrp="1"/>
          </p:cNvSpPr>
          <p:nvPr>
            <p:ph sz="half" idx="1"/>
          </p:nvPr>
        </p:nvSpPr>
        <p:spPr>
          <a:xfrm>
            <a:off x="1293812" y="1676400"/>
            <a:ext cx="4700016" cy="4495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4" name="Espace réservé du contenu 3"/>
          <p:cNvSpPr>
            <a:spLocks noGrp="1"/>
          </p:cNvSpPr>
          <p:nvPr>
            <p:ph sz="half" idx="2"/>
          </p:nvPr>
        </p:nvSpPr>
        <p:spPr>
          <a:xfrm>
            <a:off x="6202035" y="1676401"/>
            <a:ext cx="4700016" cy="4495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5" name="Espace réservé de la date 4"/>
          <p:cNvSpPr>
            <a:spLocks noGrp="1"/>
          </p:cNvSpPr>
          <p:nvPr>
            <p:ph type="dt" sz="half" idx="10"/>
          </p:nvPr>
        </p:nvSpPr>
        <p:spPr/>
        <p:txBody>
          <a:bodyPr rtlCol="0"/>
          <a:lstStyle>
            <a:lvl1pPr algn="l" rtl="0">
              <a:defRPr sz="1100"/>
            </a:lvl1pPr>
          </a:lstStyle>
          <a:p>
            <a:fld id="{A409B98F-45C9-485B-9A6F-F69D22493537}" type="datetime1">
              <a:rPr lang="fr-FR" smtClean="0"/>
              <a:pPr/>
              <a:t>05/11/2021</a:t>
            </a:fld>
            <a:endParaRPr lang="fr-FR" dirty="0"/>
          </a:p>
        </p:txBody>
      </p:sp>
      <p:sp>
        <p:nvSpPr>
          <p:cNvPr id="6" name="Espace réservé du pied de page 5"/>
          <p:cNvSpPr>
            <a:spLocks noGrp="1"/>
          </p:cNvSpPr>
          <p:nvPr>
            <p:ph type="ftr" sz="quarter" idx="11"/>
          </p:nvPr>
        </p:nvSpPr>
        <p:spPr/>
        <p:txBody>
          <a:bodyPr rtlCol="0"/>
          <a:lstStyle>
            <a:lvl1pPr algn="ctr" rtl="0">
              <a:defRPr sz="1100"/>
            </a:lvl1pPr>
          </a:lstStyle>
          <a:p>
            <a:endParaRPr lang="fr-FR" dirty="0"/>
          </a:p>
        </p:txBody>
      </p:sp>
      <p:sp>
        <p:nvSpPr>
          <p:cNvPr id="7" name="Espace réservé du numéro de diapositive 6"/>
          <p:cNvSpPr>
            <a:spLocks noGrp="1"/>
          </p:cNvSpPr>
          <p:nvPr>
            <p:ph type="sldNum" sz="quarter" idx="12"/>
          </p:nvPr>
        </p:nvSpPr>
        <p:spPr/>
        <p:txBody>
          <a:bodyPr rtlCol="0"/>
          <a:lstStyle>
            <a:lvl1pPr algn="l" rtl="0">
              <a:defRPr sz="1100"/>
            </a:lvl1pPr>
          </a:lstStyle>
          <a:p>
            <a:pPr algn="r"/>
            <a:fld id="{81FEFA0A-2F20-4B60-98C6-5FFDA469AA1C}" type="slidenum">
              <a:rPr lang="fr-FR" smtClean="0"/>
              <a:pPr algn="r"/>
              <a:t>‹N°›</a:t>
            </a:fld>
            <a:endParaRPr lang="fr-FR" dirty="0"/>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lvl1pPr algn="l" rtl="0">
              <a:defRPr/>
            </a:lvl1pPr>
          </a:lstStyle>
          <a:p>
            <a:pPr rtl="0"/>
            <a:r>
              <a:rPr lang="fr-FR"/>
              <a:t>Modifiez le style du titre</a:t>
            </a:r>
            <a:endParaRPr lang="fr-FR" dirty="0"/>
          </a:p>
        </p:txBody>
      </p:sp>
      <p:sp>
        <p:nvSpPr>
          <p:cNvPr id="3" name="Espace réservé du texte 2"/>
          <p:cNvSpPr>
            <a:spLocks noGrp="1"/>
          </p:cNvSpPr>
          <p:nvPr>
            <p:ph type="body" idx="1"/>
          </p:nvPr>
        </p:nvSpPr>
        <p:spPr>
          <a:xfrm>
            <a:off x="1293813" y="1676399"/>
            <a:ext cx="4701142" cy="762001"/>
          </a:xfrm>
        </p:spPr>
        <p:txBody>
          <a:bodyPr rtlCol="0" anchor="ctr">
            <a:noAutofit/>
          </a:bodyPr>
          <a:lstStyle>
            <a:lvl1pPr marL="0" indent="0" algn="l" rtl="0">
              <a:spcBef>
                <a:spcPts val="0"/>
              </a:spcBef>
              <a:buNone/>
              <a:defRPr sz="2400" b="0"/>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fr-FR"/>
              <a:t>Cliquez pour modifier les styles du texte du masque</a:t>
            </a:r>
          </a:p>
        </p:txBody>
      </p:sp>
      <p:sp>
        <p:nvSpPr>
          <p:cNvPr id="4" name="Espace réservé du contenu 3"/>
          <p:cNvSpPr>
            <a:spLocks noGrp="1"/>
          </p:cNvSpPr>
          <p:nvPr>
            <p:ph sz="half" idx="2"/>
          </p:nvPr>
        </p:nvSpPr>
        <p:spPr>
          <a:xfrm>
            <a:off x="1293813" y="2516457"/>
            <a:ext cx="4701142" cy="3655743"/>
          </a:xfrm>
        </p:spPr>
        <p:txBody>
          <a:bodyPr rtlCol="0"/>
          <a:lstStyle>
            <a:lvl1pPr algn="l" rtl="0">
              <a:defRPr sz="22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5" name="Espace réservé du texte 4"/>
          <p:cNvSpPr>
            <a:spLocks noGrp="1"/>
          </p:cNvSpPr>
          <p:nvPr>
            <p:ph type="body" sz="quarter" idx="3"/>
          </p:nvPr>
        </p:nvSpPr>
        <p:spPr>
          <a:xfrm>
            <a:off x="6191754" y="1676399"/>
            <a:ext cx="4703259" cy="762001"/>
          </a:xfrm>
        </p:spPr>
        <p:txBody>
          <a:bodyPr rtlCol="0" anchor="ctr">
            <a:noAutofit/>
          </a:bodyPr>
          <a:lstStyle>
            <a:lvl1pPr marL="0" indent="0" algn="l" rtl="0">
              <a:spcBef>
                <a:spcPts val="0"/>
              </a:spcBef>
              <a:buNone/>
              <a:defRPr sz="2400" b="0"/>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fr-FR"/>
              <a:t>Cliquez pour modifier les styles du texte du masque</a:t>
            </a:r>
          </a:p>
        </p:txBody>
      </p:sp>
      <p:sp>
        <p:nvSpPr>
          <p:cNvPr id="6" name="Espace réservé du contenu 5"/>
          <p:cNvSpPr>
            <a:spLocks noGrp="1"/>
          </p:cNvSpPr>
          <p:nvPr>
            <p:ph sz="quarter" idx="4"/>
          </p:nvPr>
        </p:nvSpPr>
        <p:spPr>
          <a:xfrm>
            <a:off x="6191754" y="2516457"/>
            <a:ext cx="4703259" cy="3655743"/>
          </a:xfrm>
        </p:spPr>
        <p:txBody>
          <a:bodyPr rtlCol="0"/>
          <a:lstStyle>
            <a:lvl1pPr algn="l" rtl="0">
              <a:defRPr sz="22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7" name="Espace réservé de la date 6"/>
          <p:cNvSpPr>
            <a:spLocks noGrp="1"/>
          </p:cNvSpPr>
          <p:nvPr>
            <p:ph type="dt" sz="half" idx="10"/>
          </p:nvPr>
        </p:nvSpPr>
        <p:spPr/>
        <p:txBody>
          <a:bodyPr rtlCol="0"/>
          <a:lstStyle>
            <a:lvl1pPr algn="l" rtl="0">
              <a:defRPr sz="1100"/>
            </a:lvl1pPr>
          </a:lstStyle>
          <a:p>
            <a:fld id="{36040126-2EEC-45BE-AF59-A2BD534CFE5E}" type="datetime1">
              <a:rPr lang="fr-FR" smtClean="0"/>
              <a:pPr/>
              <a:t>05/11/2021</a:t>
            </a:fld>
            <a:endParaRPr lang="fr-FR" dirty="0"/>
          </a:p>
        </p:txBody>
      </p:sp>
      <p:sp>
        <p:nvSpPr>
          <p:cNvPr id="8" name="Espace réservé du pied de page 7"/>
          <p:cNvSpPr>
            <a:spLocks noGrp="1"/>
          </p:cNvSpPr>
          <p:nvPr>
            <p:ph type="ftr" sz="quarter" idx="11"/>
          </p:nvPr>
        </p:nvSpPr>
        <p:spPr/>
        <p:txBody>
          <a:bodyPr rtlCol="0"/>
          <a:lstStyle>
            <a:lvl1pPr algn="ctr" rtl="0">
              <a:defRPr sz="1100"/>
            </a:lvl1pPr>
          </a:lstStyle>
          <a:p>
            <a:endParaRPr lang="fr-FR" dirty="0"/>
          </a:p>
        </p:txBody>
      </p:sp>
      <p:sp>
        <p:nvSpPr>
          <p:cNvPr id="9" name="Espace réservé du numéro de diapositive 8"/>
          <p:cNvSpPr>
            <a:spLocks noGrp="1"/>
          </p:cNvSpPr>
          <p:nvPr>
            <p:ph type="sldNum" sz="quarter" idx="12"/>
          </p:nvPr>
        </p:nvSpPr>
        <p:spPr/>
        <p:txBody>
          <a:bodyPr rtlCol="0"/>
          <a:lstStyle>
            <a:lvl1pPr algn="l" rtl="0">
              <a:defRPr sz="1100"/>
            </a:lvl1pPr>
          </a:lstStyle>
          <a:p>
            <a:pPr algn="r"/>
            <a:fld id="{81FEFA0A-2F20-4B60-98C6-5FFDA469AA1C}" type="slidenum">
              <a:rPr lang="fr-FR" smtClean="0"/>
              <a:pPr algn="r"/>
              <a:t>‹N°›</a:t>
            </a:fld>
            <a:endParaRPr lang="fr-FR" dirty="0"/>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a:t>Modifiez le style du titre</a:t>
            </a:r>
            <a:endParaRPr lang="fr-FR" dirty="0"/>
          </a:p>
        </p:txBody>
      </p:sp>
      <p:sp>
        <p:nvSpPr>
          <p:cNvPr id="3" name="Espace réservé de la date 2"/>
          <p:cNvSpPr>
            <a:spLocks noGrp="1"/>
          </p:cNvSpPr>
          <p:nvPr>
            <p:ph type="dt" sz="half" idx="10"/>
          </p:nvPr>
        </p:nvSpPr>
        <p:spPr/>
        <p:txBody>
          <a:bodyPr rtlCol="0"/>
          <a:lstStyle>
            <a:lvl1pPr algn="l" rtl="0">
              <a:defRPr sz="1100"/>
            </a:lvl1pPr>
          </a:lstStyle>
          <a:p>
            <a:fld id="{696C3680-9C93-459F-B146-2B68D7C532E4}" type="datetime1">
              <a:rPr lang="fr-FR" smtClean="0"/>
              <a:pPr/>
              <a:t>05/11/2021</a:t>
            </a:fld>
            <a:endParaRPr lang="fr-FR" dirty="0"/>
          </a:p>
        </p:txBody>
      </p:sp>
      <p:sp>
        <p:nvSpPr>
          <p:cNvPr id="4" name="Espace réservé du pied de page 3"/>
          <p:cNvSpPr>
            <a:spLocks noGrp="1"/>
          </p:cNvSpPr>
          <p:nvPr>
            <p:ph type="ftr" sz="quarter" idx="11"/>
          </p:nvPr>
        </p:nvSpPr>
        <p:spPr/>
        <p:txBody>
          <a:bodyPr rtlCol="0"/>
          <a:lstStyle>
            <a:lvl1pPr algn="ctr" rtl="0">
              <a:defRPr sz="1100"/>
            </a:lvl1pPr>
          </a:lstStyle>
          <a:p>
            <a:endParaRPr lang="fr-FR" dirty="0"/>
          </a:p>
        </p:txBody>
      </p:sp>
      <p:sp>
        <p:nvSpPr>
          <p:cNvPr id="5" name="Espace réservé du numéro de diapositive 4"/>
          <p:cNvSpPr>
            <a:spLocks noGrp="1"/>
          </p:cNvSpPr>
          <p:nvPr>
            <p:ph type="sldNum" sz="quarter" idx="12"/>
          </p:nvPr>
        </p:nvSpPr>
        <p:spPr/>
        <p:txBody>
          <a:bodyPr rtlCol="0"/>
          <a:lstStyle>
            <a:lvl1pPr algn="l" rtl="0">
              <a:defRPr sz="1100"/>
            </a:lvl1pPr>
          </a:lstStyle>
          <a:p>
            <a:pPr algn="r"/>
            <a:fld id="{81FEFA0A-2F20-4B60-98C6-5FFDA469AA1C}" type="slidenum">
              <a:rPr lang="fr-FR" smtClean="0"/>
              <a:pPr algn="r"/>
              <a:t>‹N°›</a:t>
            </a:fld>
            <a:endParaRPr lang="fr-FR" dirty="0"/>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lvl1pPr algn="l" rtl="0">
              <a:defRPr sz="1100"/>
            </a:lvl1pPr>
          </a:lstStyle>
          <a:p>
            <a:fld id="{4835337C-83B3-4F6C-9EF3-B107EAA42784}" type="datetime1">
              <a:rPr lang="fr-FR" smtClean="0"/>
              <a:pPr/>
              <a:t>05/11/2021</a:t>
            </a:fld>
            <a:endParaRPr lang="fr-FR" dirty="0"/>
          </a:p>
        </p:txBody>
      </p:sp>
      <p:sp>
        <p:nvSpPr>
          <p:cNvPr id="3" name="Espace réservé du pied de page 2"/>
          <p:cNvSpPr>
            <a:spLocks noGrp="1"/>
          </p:cNvSpPr>
          <p:nvPr>
            <p:ph type="ftr" sz="quarter" idx="11"/>
          </p:nvPr>
        </p:nvSpPr>
        <p:spPr/>
        <p:txBody>
          <a:bodyPr rtlCol="0"/>
          <a:lstStyle>
            <a:lvl1pPr algn="ctr" rtl="0">
              <a:defRPr sz="1100"/>
            </a:lvl1pPr>
          </a:lstStyle>
          <a:p>
            <a:endParaRPr lang="fr-FR" dirty="0"/>
          </a:p>
        </p:txBody>
      </p:sp>
      <p:sp>
        <p:nvSpPr>
          <p:cNvPr id="4" name="Espace réservé du numéro de diapositive 3"/>
          <p:cNvSpPr>
            <a:spLocks noGrp="1"/>
          </p:cNvSpPr>
          <p:nvPr>
            <p:ph type="sldNum" sz="quarter" idx="12"/>
          </p:nvPr>
        </p:nvSpPr>
        <p:spPr/>
        <p:txBody>
          <a:bodyPr rtlCol="0"/>
          <a:lstStyle>
            <a:lvl1pPr algn="l" rtl="0">
              <a:defRPr sz="1100"/>
            </a:lvl1pPr>
          </a:lstStyle>
          <a:p>
            <a:pPr algn="r"/>
            <a:fld id="{81FEFA0A-2F20-4B60-98C6-5FFDA469AA1C}" type="slidenum">
              <a:rPr lang="fr-FR" smtClean="0"/>
              <a:pPr algn="r"/>
              <a:t>‹N°›</a:t>
            </a:fld>
            <a:endParaRPr lang="fr-FR" dirty="0"/>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770811" y="1676400"/>
            <a:ext cx="3810000" cy="2438400"/>
          </a:xfrm>
        </p:spPr>
        <p:txBody>
          <a:bodyPr rtlCol="0" anchor="b">
            <a:normAutofit/>
          </a:bodyPr>
          <a:lstStyle>
            <a:lvl1pPr algn="l" rtl="0">
              <a:defRPr sz="3200" b="0"/>
            </a:lvl1pPr>
          </a:lstStyle>
          <a:p>
            <a:pPr rtl="0"/>
            <a:r>
              <a:rPr lang="fr-FR"/>
              <a:t>Modifiez le style du titre</a:t>
            </a:r>
            <a:endParaRPr lang="fr-FR" dirty="0"/>
          </a:p>
        </p:txBody>
      </p:sp>
      <p:sp>
        <p:nvSpPr>
          <p:cNvPr id="3" name="Espace réservé du contenu 2"/>
          <p:cNvSpPr>
            <a:spLocks noGrp="1"/>
          </p:cNvSpPr>
          <p:nvPr>
            <p:ph idx="1"/>
          </p:nvPr>
        </p:nvSpPr>
        <p:spPr>
          <a:xfrm>
            <a:off x="1293813" y="685800"/>
            <a:ext cx="6172200" cy="54864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4" name="Espace réservé du texte 3"/>
          <p:cNvSpPr>
            <a:spLocks noGrp="1"/>
          </p:cNvSpPr>
          <p:nvPr>
            <p:ph type="body" sz="half" idx="2"/>
          </p:nvPr>
        </p:nvSpPr>
        <p:spPr>
          <a:xfrm>
            <a:off x="7770811" y="4191000"/>
            <a:ext cx="3810000" cy="1524000"/>
          </a:xfrm>
        </p:spPr>
        <p:txBody>
          <a:bodyPr rtlCol="0">
            <a:normAutofit/>
          </a:bodyPr>
          <a:lstStyle>
            <a:lvl1pPr marL="0" indent="0" algn="l" rtl="0">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fr-FR"/>
              <a:t>Cliquez pour modifier les styles du texte du masque</a:t>
            </a:r>
          </a:p>
        </p:txBody>
      </p:sp>
      <p:sp>
        <p:nvSpPr>
          <p:cNvPr id="5" name="Espace réservé de la date 4"/>
          <p:cNvSpPr>
            <a:spLocks noGrp="1"/>
          </p:cNvSpPr>
          <p:nvPr>
            <p:ph type="dt" sz="half" idx="10"/>
          </p:nvPr>
        </p:nvSpPr>
        <p:spPr/>
        <p:txBody>
          <a:bodyPr rtlCol="0"/>
          <a:lstStyle>
            <a:lvl1pPr algn="l" rtl="0">
              <a:defRPr sz="1100"/>
            </a:lvl1pPr>
          </a:lstStyle>
          <a:p>
            <a:fld id="{B5B1090A-31AA-4741-8E08-36A2470B2251}" type="datetime1">
              <a:rPr lang="fr-FR" smtClean="0"/>
              <a:pPr/>
              <a:t>05/11/2021</a:t>
            </a:fld>
            <a:endParaRPr lang="fr-FR" dirty="0"/>
          </a:p>
        </p:txBody>
      </p:sp>
      <p:sp>
        <p:nvSpPr>
          <p:cNvPr id="6" name="Espace réservé du pied de page 5"/>
          <p:cNvSpPr>
            <a:spLocks noGrp="1"/>
          </p:cNvSpPr>
          <p:nvPr>
            <p:ph type="ftr" sz="quarter" idx="11"/>
          </p:nvPr>
        </p:nvSpPr>
        <p:spPr/>
        <p:txBody>
          <a:bodyPr rtlCol="0"/>
          <a:lstStyle>
            <a:lvl1pPr algn="ctr" rtl="0">
              <a:defRPr sz="1100"/>
            </a:lvl1pPr>
          </a:lstStyle>
          <a:p>
            <a:endParaRPr lang="fr-FR" dirty="0"/>
          </a:p>
        </p:txBody>
      </p:sp>
      <p:sp>
        <p:nvSpPr>
          <p:cNvPr id="7" name="Espace réservé du numéro de diapositive 6"/>
          <p:cNvSpPr>
            <a:spLocks noGrp="1"/>
          </p:cNvSpPr>
          <p:nvPr>
            <p:ph type="sldNum" sz="quarter" idx="12"/>
          </p:nvPr>
        </p:nvSpPr>
        <p:spPr/>
        <p:txBody>
          <a:bodyPr rtlCol="0"/>
          <a:lstStyle>
            <a:lvl1pPr algn="l" rtl="0">
              <a:defRPr sz="1100"/>
            </a:lvl1pPr>
          </a:lstStyle>
          <a:p>
            <a:pPr algn="r"/>
            <a:fld id="{81FEFA0A-2F20-4B60-98C6-5FFDA469AA1C}" type="slidenum">
              <a:rPr lang="fr-FR" smtClean="0"/>
              <a:pPr algn="r"/>
              <a:t>‹N°›</a:t>
            </a:fld>
            <a:endParaRPr lang="fr-FR" dirty="0"/>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770812" y="1676400"/>
            <a:ext cx="3810000" cy="2438400"/>
          </a:xfrm>
        </p:spPr>
        <p:txBody>
          <a:bodyPr rtlCol="0" anchor="b">
            <a:noAutofit/>
          </a:bodyPr>
          <a:lstStyle>
            <a:lvl1pPr algn="l" rtl="0">
              <a:defRPr sz="3200" b="0"/>
            </a:lvl1pPr>
          </a:lstStyle>
          <a:p>
            <a:pPr rtl="0"/>
            <a:r>
              <a:rPr lang="fr-FR"/>
              <a:t>Modifiez le style du titre</a:t>
            </a:r>
            <a:endParaRPr lang="fr-FR" dirty="0"/>
          </a:p>
        </p:txBody>
      </p:sp>
      <p:sp>
        <p:nvSpPr>
          <p:cNvPr id="3" name="Espace réservé d’image 2" descr="Espace réservé vide pour ajouter une image. Cliquez sur l’espace réservé et sélectionnez l’image à ajouter."/>
          <p:cNvSpPr>
            <a:spLocks noGrp="1"/>
          </p:cNvSpPr>
          <p:nvPr>
            <p:ph type="pic" idx="1"/>
          </p:nvPr>
        </p:nvSpPr>
        <p:spPr>
          <a:xfrm>
            <a:off x="1522412" y="0"/>
            <a:ext cx="5943601" cy="6858000"/>
          </a:xfrm>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fr-FR"/>
              <a:t>Cliquez sur l'icône pour ajouter une image</a:t>
            </a:r>
            <a:endParaRPr lang="fr-FR" dirty="0"/>
          </a:p>
        </p:txBody>
      </p:sp>
      <p:sp>
        <p:nvSpPr>
          <p:cNvPr id="4" name="Espace réservé du texte 3"/>
          <p:cNvSpPr>
            <a:spLocks noGrp="1"/>
          </p:cNvSpPr>
          <p:nvPr>
            <p:ph type="body" sz="half" idx="2"/>
          </p:nvPr>
        </p:nvSpPr>
        <p:spPr>
          <a:xfrm>
            <a:off x="7770812" y="4191000"/>
            <a:ext cx="3810000" cy="1524000"/>
          </a:xfrm>
        </p:spPr>
        <p:txBody>
          <a:bodyPr rtlCol="0">
            <a:normAutofit/>
          </a:bodyPr>
          <a:lstStyle>
            <a:lvl1pPr marL="0" indent="0" algn="l" rtl="0">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fr-FR"/>
              <a:t>Cliquez pour modifier les styles du texte du masque</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36614"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2" name="Espace réservé du titre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pPr rtl="0"/>
            <a:r>
              <a:rPr lang="fr-FR" dirty="0"/>
              <a:t>Modifiez le style du titre</a:t>
            </a:r>
          </a:p>
        </p:txBody>
      </p:sp>
      <p:sp>
        <p:nvSpPr>
          <p:cNvPr id="3" name="Espace réservé du texte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rtl="0"/>
            <a:r>
              <a:rPr lang="fr-FR" dirty="0"/>
              <a:t>Modifiez les styles du texte du masque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4" name="Espace réservé de la date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rtl="0">
              <a:defRPr sz="1100">
                <a:solidFill>
                  <a:schemeClr val="tx1">
                    <a:lumMod val="90000"/>
                    <a:lumOff val="10000"/>
                  </a:schemeClr>
                </a:solidFill>
              </a:defRPr>
            </a:lvl1pPr>
          </a:lstStyle>
          <a:p>
            <a:fld id="{2D4EE65B-B657-4B89-AE60-5F2D128EBA26}" type="datetime1">
              <a:rPr lang="fr-FR" smtClean="0"/>
              <a:pPr/>
              <a:t>05/11/2021</a:t>
            </a:fld>
            <a:endParaRPr lang="fr-FR" dirty="0"/>
          </a:p>
        </p:txBody>
      </p:sp>
      <p:sp>
        <p:nvSpPr>
          <p:cNvPr id="5" name="Espace réservé du pied de page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rtl="0">
              <a:defRPr sz="1100">
                <a:solidFill>
                  <a:schemeClr val="tx1">
                    <a:lumMod val="90000"/>
                    <a:lumOff val="10000"/>
                  </a:schemeClr>
                </a:solidFill>
              </a:defRPr>
            </a:lvl1pPr>
          </a:lstStyle>
          <a:p>
            <a:pPr rtl="0"/>
            <a:endParaRPr lang="fr-FR" dirty="0"/>
          </a:p>
        </p:txBody>
      </p:sp>
      <p:sp>
        <p:nvSpPr>
          <p:cNvPr id="6" name="Espace réservé du numéro de diapositive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l" rtl="0">
              <a:defRPr sz="1100">
                <a:solidFill>
                  <a:schemeClr val="tx1">
                    <a:lumMod val="90000"/>
                    <a:lumOff val="10000"/>
                  </a:schemeClr>
                </a:solidFill>
              </a:defRPr>
            </a:lvl1pPr>
          </a:lstStyle>
          <a:p>
            <a:pPr algn="r"/>
            <a:fld id="{81FEFA0A-2F20-4B60-98C6-5FFDA469AA1C}" type="slidenum">
              <a:rPr lang="fr-FR" smtClean="0"/>
              <a:pPr algn="r"/>
              <a:t>‹N°›</a:t>
            </a:fld>
            <a:endParaRPr lang="fr-FR" dirty="0"/>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 Id="rId1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18" Type="http://schemas.openxmlformats.org/officeDocument/2006/relationships/image" Target="../media/image75.svg"/><Relationship Id="rId3" Type="http://schemas.openxmlformats.org/officeDocument/2006/relationships/image" Target="../media/image60.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svg"/><Relationship Id="rId17" Type="http://schemas.openxmlformats.org/officeDocument/2006/relationships/image" Target="../media/image74.png"/><Relationship Id="rId2" Type="http://schemas.openxmlformats.org/officeDocument/2006/relationships/image" Target="../media/image59.png"/><Relationship Id="rId16" Type="http://schemas.openxmlformats.org/officeDocument/2006/relationships/image" Target="../media/image73.svg"/><Relationship Id="rId20" Type="http://schemas.openxmlformats.org/officeDocument/2006/relationships/image" Target="../media/image77.svg"/><Relationship Id="rId1" Type="http://schemas.openxmlformats.org/officeDocument/2006/relationships/slideLayout" Target="../slideLayouts/slideLayout2.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svg"/><Relationship Id="rId19" Type="http://schemas.openxmlformats.org/officeDocument/2006/relationships/image" Target="../media/image76.png"/><Relationship Id="rId4" Type="http://schemas.openxmlformats.org/officeDocument/2006/relationships/image" Target="../media/image61.jpeg"/><Relationship Id="rId9" Type="http://schemas.openxmlformats.org/officeDocument/2006/relationships/image" Target="../media/image66.png"/><Relationship Id="rId14" Type="http://schemas.openxmlformats.org/officeDocument/2006/relationships/image" Target="../media/image71.svg"/><Relationship Id="rId22" Type="http://schemas.openxmlformats.org/officeDocument/2006/relationships/image" Target="../media/image79.svg"/></Relationships>
</file>

<file path=ppt/slides/_rels/slide1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2.jpeg"/><Relationship Id="rId7"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0.jpeg"/><Relationship Id="rId5" Type="http://schemas.openxmlformats.org/officeDocument/2006/relationships/image" Target="../media/image35.png"/><Relationship Id="rId10" Type="http://schemas.openxmlformats.org/officeDocument/2006/relationships/image" Target="../media/image25.jpeg"/><Relationship Id="rId4" Type="http://schemas.openxmlformats.org/officeDocument/2006/relationships/image" Target="../media/image34.jpeg"/><Relationship Id="rId9"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1010075.JPG">
            <a:extLst>
              <a:ext uri="{FF2B5EF4-FFF2-40B4-BE49-F238E27FC236}">
                <a16:creationId xmlns:a16="http://schemas.microsoft.com/office/drawing/2014/main" id="{35C6B28D-4C7B-475D-8D12-7E34B07651EF}"/>
              </a:ext>
            </a:extLst>
          </p:cNvPr>
          <p:cNvPicPr>
            <a:picLocks noChangeAspect="1"/>
          </p:cNvPicPr>
          <p:nvPr/>
        </p:nvPicPr>
        <p:blipFill>
          <a:blip r:embed="rId3" cstate="print">
            <a:alphaModFix amt="90000"/>
            <a:extLst>
              <a:ext uri="{BEBA8EAE-BF5A-486C-A8C5-ECC9F3942E4B}">
                <a14:imgProps xmlns:a14="http://schemas.microsoft.com/office/drawing/2010/main">
                  <a14:imgLayer r:embed="rId4">
                    <a14:imgEffect>
                      <a14:sharpenSoften amount="50000"/>
                    </a14:imgEffect>
                    <a14:imgEffect>
                      <a14:brightnessContrast bright="-4000" contrast="14000"/>
                    </a14:imgEffect>
                  </a14:imgLayer>
                </a14:imgProps>
              </a:ext>
              <a:ext uri="{28A0092B-C50C-407E-A947-70E740481C1C}">
                <a14:useLocalDpi xmlns:a14="http://schemas.microsoft.com/office/drawing/2010/main" val="0"/>
              </a:ext>
            </a:extLst>
          </a:blip>
          <a:stretch>
            <a:fillRect/>
          </a:stretch>
        </p:blipFill>
        <p:spPr>
          <a:xfrm>
            <a:off x="4222204" y="4239090"/>
            <a:ext cx="3502124" cy="2626593"/>
          </a:xfrm>
          <a:prstGeom prst="rect">
            <a:avLst/>
          </a:prstGeom>
        </p:spPr>
      </p:pic>
      <p:pic>
        <p:nvPicPr>
          <p:cNvPr id="5" name="Image 4" descr="P1010929.jpg">
            <a:extLst>
              <a:ext uri="{FF2B5EF4-FFF2-40B4-BE49-F238E27FC236}">
                <a16:creationId xmlns:a16="http://schemas.microsoft.com/office/drawing/2014/main" id="{BB664B82-6FCC-42B2-A01F-DC9A153698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8524" y="0"/>
            <a:ext cx="2700300" cy="3600400"/>
          </a:xfrm>
          <a:prstGeom prst="rect">
            <a:avLst/>
          </a:prstGeom>
        </p:spPr>
      </p:pic>
      <p:pic>
        <p:nvPicPr>
          <p:cNvPr id="6" name="Image 5">
            <a:extLst>
              <a:ext uri="{FF2B5EF4-FFF2-40B4-BE49-F238E27FC236}">
                <a16:creationId xmlns:a16="http://schemas.microsoft.com/office/drawing/2014/main" id="{E82E7A91-5253-4E77-BEF8-37748B3932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6700" y="4244353"/>
            <a:ext cx="3502124" cy="2621330"/>
          </a:xfrm>
          <a:prstGeom prst="rect">
            <a:avLst/>
          </a:prstGeom>
        </p:spPr>
      </p:pic>
      <p:sp>
        <p:nvSpPr>
          <p:cNvPr id="2" name="Titre 1"/>
          <p:cNvSpPr>
            <a:spLocks noGrp="1"/>
          </p:cNvSpPr>
          <p:nvPr>
            <p:ph type="ctrTitle"/>
          </p:nvPr>
        </p:nvSpPr>
        <p:spPr>
          <a:xfrm>
            <a:off x="1269876" y="868892"/>
            <a:ext cx="8366277" cy="2176483"/>
          </a:xfrm>
        </p:spPr>
        <p:txBody>
          <a:bodyPr rtlCol="0">
            <a:noAutofit/>
          </a:bodyPr>
          <a:lstStyle/>
          <a:p>
            <a:pPr algn="ctr" rtl="0"/>
            <a:r>
              <a:rPr lang="fr-FR" sz="4400" b="1" dirty="0"/>
              <a:t>Le paradoxe des moulins : </a:t>
            </a:r>
            <a:br>
              <a:rPr lang="fr-FR" sz="4400" b="1" dirty="0"/>
            </a:br>
            <a:r>
              <a:rPr lang="fr-FR" sz="4400" b="1" dirty="0"/>
              <a:t>le passé, le présent, le futur… </a:t>
            </a:r>
            <a:br>
              <a:rPr lang="fr-FR" sz="4400" b="1" dirty="0"/>
            </a:br>
            <a:r>
              <a:rPr lang="fr-FR" sz="4400" b="1" dirty="0"/>
              <a:t>confondus</a:t>
            </a:r>
          </a:p>
        </p:txBody>
      </p:sp>
      <p:pic>
        <p:nvPicPr>
          <p:cNvPr id="9" name="Image 8">
            <a:extLst>
              <a:ext uri="{FF2B5EF4-FFF2-40B4-BE49-F238E27FC236}">
                <a16:creationId xmlns:a16="http://schemas.microsoft.com/office/drawing/2014/main" id="{AA90D344-B274-477E-AF89-5E8D25686D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4239090"/>
            <a:ext cx="3502124" cy="2626593"/>
          </a:xfrm>
          <a:prstGeom prst="rect">
            <a:avLst/>
          </a:prstGeom>
        </p:spPr>
      </p:pic>
      <p:sp>
        <p:nvSpPr>
          <p:cNvPr id="12" name="ZoneTexte 11">
            <a:extLst>
              <a:ext uri="{FF2B5EF4-FFF2-40B4-BE49-F238E27FC236}">
                <a16:creationId xmlns:a16="http://schemas.microsoft.com/office/drawing/2014/main" id="{CC085B06-2435-4BBF-A571-5115BA56EEBE}"/>
              </a:ext>
            </a:extLst>
          </p:cNvPr>
          <p:cNvSpPr txBox="1"/>
          <p:nvPr/>
        </p:nvSpPr>
        <p:spPr>
          <a:xfrm>
            <a:off x="18983" y="3867654"/>
            <a:ext cx="2224391" cy="341632"/>
          </a:xfrm>
          <a:prstGeom prst="rect">
            <a:avLst/>
          </a:prstGeom>
          <a:noFill/>
        </p:spPr>
        <p:txBody>
          <a:bodyPr wrap="none" rtlCol="0">
            <a:spAutoFit/>
          </a:bodyPr>
          <a:lstStyle/>
          <a:p>
            <a:pPr>
              <a:lnSpc>
                <a:spcPct val="90000"/>
              </a:lnSpc>
            </a:pPr>
            <a:r>
              <a:rPr lang="fr-FR" i="1" dirty="0"/>
              <a:t>Patrice Cadet FFAM</a:t>
            </a:r>
          </a:p>
        </p:txBody>
      </p:sp>
      <p:pic>
        <p:nvPicPr>
          <p:cNvPr id="13" name="Image 12">
            <a:extLst>
              <a:ext uri="{FF2B5EF4-FFF2-40B4-BE49-F238E27FC236}">
                <a16:creationId xmlns:a16="http://schemas.microsoft.com/office/drawing/2014/main" id="{CBD5AF26-C25F-45E1-8DBD-A21B2ECCFD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701924" cy="1701924"/>
          </a:xfrm>
          <a:prstGeom prst="rect">
            <a:avLst/>
          </a:prstGeom>
        </p:spPr>
      </p:pic>
      <p:sp>
        <p:nvSpPr>
          <p:cNvPr id="10" name="ZoneTexte 9">
            <a:extLst>
              <a:ext uri="{FF2B5EF4-FFF2-40B4-BE49-F238E27FC236}">
                <a16:creationId xmlns:a16="http://schemas.microsoft.com/office/drawing/2014/main" id="{07A4A855-57B7-4CC6-8A7C-44EF4931A801}"/>
              </a:ext>
            </a:extLst>
          </p:cNvPr>
          <p:cNvSpPr txBox="1"/>
          <p:nvPr/>
        </p:nvSpPr>
        <p:spPr>
          <a:xfrm>
            <a:off x="2539317" y="3133349"/>
            <a:ext cx="6111814" cy="646331"/>
          </a:xfrm>
          <a:prstGeom prst="rect">
            <a:avLst/>
          </a:prstGeom>
          <a:noFill/>
        </p:spPr>
        <p:txBody>
          <a:bodyPr wrap="square">
            <a:spAutoFit/>
          </a:bodyPr>
          <a:lstStyle/>
          <a:p>
            <a:r>
              <a:rPr lang="en-US" i="1" dirty="0"/>
              <a:t>The paradox of the watermills: the past, the present, the future ... combined</a:t>
            </a:r>
            <a:endParaRPr lang="fr-FR" i="1" dirty="0"/>
          </a:p>
        </p:txBody>
      </p:sp>
    </p:spTree>
    <p:extLst>
      <p:ext uri="{BB962C8B-B14F-4D97-AF65-F5344CB8AC3E}">
        <p14:creationId xmlns:p14="http://schemas.microsoft.com/office/powerpoint/2010/main" val="3198176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ZoneTexte 39">
            <a:extLst>
              <a:ext uri="{FF2B5EF4-FFF2-40B4-BE49-F238E27FC236}">
                <a16:creationId xmlns:a16="http://schemas.microsoft.com/office/drawing/2014/main" id="{0B399FA0-D534-4074-8D62-9656A3FFE092}"/>
              </a:ext>
            </a:extLst>
          </p:cNvPr>
          <p:cNvSpPr txBox="1"/>
          <p:nvPr/>
        </p:nvSpPr>
        <p:spPr>
          <a:xfrm>
            <a:off x="2146537" y="4880629"/>
            <a:ext cx="3947875" cy="840230"/>
          </a:xfrm>
          <a:prstGeom prst="rect">
            <a:avLst/>
          </a:prstGeom>
          <a:noFill/>
          <a:ln w="38100">
            <a:solidFill>
              <a:schemeClr val="bg1"/>
            </a:solidFill>
          </a:ln>
        </p:spPr>
        <p:txBody>
          <a:bodyPr wrap="square" rtlCol="0">
            <a:spAutoFit/>
          </a:bodyPr>
          <a:lstStyle/>
          <a:p>
            <a:pPr algn="ctr">
              <a:lnSpc>
                <a:spcPct val="90000"/>
              </a:lnSpc>
            </a:pPr>
            <a:r>
              <a:rPr lang="fr-FR" b="1" dirty="0">
                <a:latin typeface="Euphemia" panose="020B0503040102020104" pitchFamily="34" charset="0"/>
              </a:rPr>
              <a:t>Le ralentissement du courant génère les activités biologiques et la biodiversité</a:t>
            </a:r>
          </a:p>
        </p:txBody>
      </p:sp>
      <p:sp>
        <p:nvSpPr>
          <p:cNvPr id="2" name="Titre 1">
            <a:extLst>
              <a:ext uri="{FF2B5EF4-FFF2-40B4-BE49-F238E27FC236}">
                <a16:creationId xmlns:a16="http://schemas.microsoft.com/office/drawing/2014/main" id="{20EC9E99-8786-4228-8049-EF84CD5510AF}"/>
              </a:ext>
            </a:extLst>
          </p:cNvPr>
          <p:cNvSpPr>
            <a:spLocks noGrp="1"/>
          </p:cNvSpPr>
          <p:nvPr>
            <p:ph type="title"/>
          </p:nvPr>
        </p:nvSpPr>
        <p:spPr>
          <a:xfrm>
            <a:off x="261764" y="117166"/>
            <a:ext cx="11665295" cy="1864505"/>
          </a:xfrm>
          <a:solidFill>
            <a:srgbClr val="9BE5CC"/>
          </a:solidFill>
          <a:ln>
            <a:solidFill>
              <a:schemeClr val="accent2">
                <a:lumMod val="75000"/>
              </a:schemeClr>
            </a:solidFill>
          </a:ln>
        </p:spPr>
        <p:txBody>
          <a:bodyPr vert="horz" lIns="91440" tIns="45720" rIns="91440" bIns="45720" rtlCol="0" anchor="b">
            <a:noAutofit/>
          </a:bodyPr>
          <a:lstStyle/>
          <a:p>
            <a:pPr algn="ctr">
              <a:lnSpc>
                <a:spcPct val="100000"/>
              </a:lnSpc>
            </a:pPr>
            <a:r>
              <a:rPr lang="fr-FR" sz="2800" b="1" dirty="0">
                <a:solidFill>
                  <a:srgbClr val="000000"/>
                </a:solidFill>
              </a:rPr>
              <a:t>En construisant des seuils identiques à ceux des castors, l’homme a accidentellement sauvegardé des rivières sauvages telles qu’elles existaient avant qu’il ne soit sur terre et qu’il éradique les castors, ingénieurs de l’écosystème. Il a régénéré les fonctionnalités naturelles </a:t>
            </a:r>
          </a:p>
        </p:txBody>
      </p:sp>
      <p:sp>
        <p:nvSpPr>
          <p:cNvPr id="24" name="ZoneTexte 23">
            <a:extLst>
              <a:ext uri="{FF2B5EF4-FFF2-40B4-BE49-F238E27FC236}">
                <a16:creationId xmlns:a16="http://schemas.microsoft.com/office/drawing/2014/main" id="{D86DC1D1-5FDC-4E48-916F-7E2E6BFFE446}"/>
              </a:ext>
            </a:extLst>
          </p:cNvPr>
          <p:cNvSpPr txBox="1"/>
          <p:nvPr/>
        </p:nvSpPr>
        <p:spPr>
          <a:xfrm>
            <a:off x="346904" y="2022607"/>
            <a:ext cx="11350997" cy="584775"/>
          </a:xfrm>
          <a:prstGeom prst="rect">
            <a:avLst/>
          </a:prstGeom>
          <a:noFill/>
        </p:spPr>
        <p:txBody>
          <a:bodyPr wrap="square">
            <a:spAutoFit/>
          </a:bodyPr>
          <a:lstStyle/>
          <a:p>
            <a:r>
              <a:rPr lang="en-ZA" sz="1600" i="1" dirty="0">
                <a:latin typeface="Euphemia" panose="020B0503040102020104" pitchFamily="34" charset="0"/>
              </a:rPr>
              <a:t>By building weirs identical to those of beavers, man has accidentally reconstructed the ecological continuity of wild rivers as they existed before he was on earth and eradicated the beavers,… which are the engineers of the ecosystem.</a:t>
            </a:r>
          </a:p>
        </p:txBody>
      </p:sp>
      <p:pic>
        <p:nvPicPr>
          <p:cNvPr id="25" name="Image 24">
            <a:extLst>
              <a:ext uri="{FF2B5EF4-FFF2-40B4-BE49-F238E27FC236}">
                <a16:creationId xmlns:a16="http://schemas.microsoft.com/office/drawing/2014/main" id="{254173F1-D4E8-4F6B-BE39-2EC60F4125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3892" y="2827647"/>
            <a:ext cx="3318157" cy="1866463"/>
          </a:xfrm>
          <a:prstGeom prst="rect">
            <a:avLst/>
          </a:prstGeom>
        </p:spPr>
      </p:pic>
      <p:sp>
        <p:nvSpPr>
          <p:cNvPr id="26" name="Forme libre : forme 25">
            <a:extLst>
              <a:ext uri="{FF2B5EF4-FFF2-40B4-BE49-F238E27FC236}">
                <a16:creationId xmlns:a16="http://schemas.microsoft.com/office/drawing/2014/main" id="{D07BC9D3-92C5-4138-A3FC-2F2D703278D7}"/>
              </a:ext>
            </a:extLst>
          </p:cNvPr>
          <p:cNvSpPr/>
          <p:nvPr/>
        </p:nvSpPr>
        <p:spPr>
          <a:xfrm rot="3082882">
            <a:off x="3450663" y="3417900"/>
            <a:ext cx="314930" cy="409558"/>
          </a:xfrm>
          <a:custGeom>
            <a:avLst/>
            <a:gdLst>
              <a:gd name="connsiteX0" fmla="*/ 1018964 w 1018964"/>
              <a:gd name="connsiteY0" fmla="*/ 0 h 1470991"/>
              <a:gd name="connsiteX1" fmla="*/ 64808 w 1018964"/>
              <a:gd name="connsiteY1" fmla="*/ 198782 h 1470991"/>
              <a:gd name="connsiteX2" fmla="*/ 859938 w 1018964"/>
              <a:gd name="connsiteY2" fmla="*/ 914400 h 1470991"/>
              <a:gd name="connsiteX3" fmla="*/ 104564 w 1018964"/>
              <a:gd name="connsiteY3" fmla="*/ 993913 h 1470991"/>
              <a:gd name="connsiteX4" fmla="*/ 25051 w 1018964"/>
              <a:gd name="connsiteY4" fmla="*/ 1470991 h 1470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964" h="1470991">
                <a:moveTo>
                  <a:pt x="1018964" y="0"/>
                </a:moveTo>
                <a:cubicBezTo>
                  <a:pt x="555138" y="23191"/>
                  <a:pt x="91312" y="46382"/>
                  <a:pt x="64808" y="198782"/>
                </a:cubicBezTo>
                <a:cubicBezTo>
                  <a:pt x="38304" y="351182"/>
                  <a:pt x="853312" y="781878"/>
                  <a:pt x="859938" y="914400"/>
                </a:cubicBezTo>
                <a:cubicBezTo>
                  <a:pt x="866564" y="1046922"/>
                  <a:pt x="243712" y="901148"/>
                  <a:pt x="104564" y="993913"/>
                </a:cubicBezTo>
                <a:cubicBezTo>
                  <a:pt x="-34584" y="1086678"/>
                  <a:pt x="-4767" y="1278834"/>
                  <a:pt x="25051" y="1470991"/>
                </a:cubicBezTo>
              </a:path>
            </a:pathLst>
          </a:custGeom>
          <a:noFill/>
          <a:ln w="28575">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26">
            <a:extLst>
              <a:ext uri="{FF2B5EF4-FFF2-40B4-BE49-F238E27FC236}">
                <a16:creationId xmlns:a16="http://schemas.microsoft.com/office/drawing/2014/main" id="{E0021F73-EC20-4C69-827A-6915564F3B1B}"/>
              </a:ext>
            </a:extLst>
          </p:cNvPr>
          <p:cNvCxnSpPr>
            <a:cxnSpLocks/>
          </p:cNvCxnSpPr>
          <p:nvPr/>
        </p:nvCxnSpPr>
        <p:spPr>
          <a:xfrm>
            <a:off x="2494012" y="3664574"/>
            <a:ext cx="0" cy="338995"/>
          </a:xfrm>
          <a:prstGeom prst="line">
            <a:avLst/>
          </a:prstGeom>
          <a:noFill/>
          <a:ln w="28575">
            <a:solidFill>
              <a:srgbClr val="FFFF0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pic>
        <p:nvPicPr>
          <p:cNvPr id="28" name="Image 27">
            <a:extLst>
              <a:ext uri="{FF2B5EF4-FFF2-40B4-BE49-F238E27FC236}">
                <a16:creationId xmlns:a16="http://schemas.microsoft.com/office/drawing/2014/main" id="{E100BB5F-3679-4B76-BA3B-3A1940ECEA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319" b="31131"/>
          <a:stretch/>
        </p:blipFill>
        <p:spPr>
          <a:xfrm>
            <a:off x="6988724" y="2827647"/>
            <a:ext cx="3318156" cy="1866463"/>
          </a:xfrm>
          <a:prstGeom prst="rect">
            <a:avLst/>
          </a:prstGeom>
        </p:spPr>
      </p:pic>
      <p:cxnSp>
        <p:nvCxnSpPr>
          <p:cNvPr id="29" name="Connecteur droit 28">
            <a:extLst>
              <a:ext uri="{FF2B5EF4-FFF2-40B4-BE49-F238E27FC236}">
                <a16:creationId xmlns:a16="http://schemas.microsoft.com/office/drawing/2014/main" id="{008B8692-2BA7-4F75-B533-260F1425955C}"/>
              </a:ext>
            </a:extLst>
          </p:cNvPr>
          <p:cNvCxnSpPr>
            <a:cxnSpLocks/>
          </p:cNvCxnSpPr>
          <p:nvPr/>
        </p:nvCxnSpPr>
        <p:spPr>
          <a:xfrm>
            <a:off x="8542684" y="3822873"/>
            <a:ext cx="0" cy="361392"/>
          </a:xfrm>
          <a:prstGeom prst="line">
            <a:avLst/>
          </a:prstGeom>
          <a:noFill/>
          <a:ln w="28575">
            <a:solidFill>
              <a:srgbClr val="FFFF0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30" name="Forme libre : forme 29">
            <a:extLst>
              <a:ext uri="{FF2B5EF4-FFF2-40B4-BE49-F238E27FC236}">
                <a16:creationId xmlns:a16="http://schemas.microsoft.com/office/drawing/2014/main" id="{7719D21E-3DB8-4527-A9C4-61602D7627E2}"/>
              </a:ext>
            </a:extLst>
          </p:cNvPr>
          <p:cNvSpPr/>
          <p:nvPr/>
        </p:nvSpPr>
        <p:spPr>
          <a:xfrm rot="1722553">
            <a:off x="8251225" y="3418206"/>
            <a:ext cx="326716" cy="374473"/>
          </a:xfrm>
          <a:custGeom>
            <a:avLst/>
            <a:gdLst>
              <a:gd name="connsiteX0" fmla="*/ 1018964 w 1018964"/>
              <a:gd name="connsiteY0" fmla="*/ 0 h 1470991"/>
              <a:gd name="connsiteX1" fmla="*/ 64808 w 1018964"/>
              <a:gd name="connsiteY1" fmla="*/ 198782 h 1470991"/>
              <a:gd name="connsiteX2" fmla="*/ 859938 w 1018964"/>
              <a:gd name="connsiteY2" fmla="*/ 914400 h 1470991"/>
              <a:gd name="connsiteX3" fmla="*/ 104564 w 1018964"/>
              <a:gd name="connsiteY3" fmla="*/ 993913 h 1470991"/>
              <a:gd name="connsiteX4" fmla="*/ 25051 w 1018964"/>
              <a:gd name="connsiteY4" fmla="*/ 1470991 h 1470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964" h="1470991">
                <a:moveTo>
                  <a:pt x="1018964" y="0"/>
                </a:moveTo>
                <a:cubicBezTo>
                  <a:pt x="555138" y="23191"/>
                  <a:pt x="91312" y="46382"/>
                  <a:pt x="64808" y="198782"/>
                </a:cubicBezTo>
                <a:cubicBezTo>
                  <a:pt x="38304" y="351182"/>
                  <a:pt x="853312" y="781878"/>
                  <a:pt x="859938" y="914400"/>
                </a:cubicBezTo>
                <a:cubicBezTo>
                  <a:pt x="866564" y="1046922"/>
                  <a:pt x="243712" y="901148"/>
                  <a:pt x="104564" y="993913"/>
                </a:cubicBezTo>
                <a:cubicBezTo>
                  <a:pt x="-34584" y="1086678"/>
                  <a:pt x="-4767" y="1278834"/>
                  <a:pt x="25051" y="1470991"/>
                </a:cubicBezTo>
              </a:path>
            </a:pathLst>
          </a:custGeom>
          <a:noFill/>
          <a:ln w="28575">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ZoneTexte 40">
            <a:extLst>
              <a:ext uri="{FF2B5EF4-FFF2-40B4-BE49-F238E27FC236}">
                <a16:creationId xmlns:a16="http://schemas.microsoft.com/office/drawing/2014/main" id="{11E37426-058B-46AB-9C15-DBE3B1E876B3}"/>
              </a:ext>
            </a:extLst>
          </p:cNvPr>
          <p:cNvSpPr txBox="1"/>
          <p:nvPr/>
        </p:nvSpPr>
        <p:spPr>
          <a:xfrm>
            <a:off x="6094412" y="4880629"/>
            <a:ext cx="4392487" cy="840230"/>
          </a:xfrm>
          <a:prstGeom prst="rect">
            <a:avLst/>
          </a:prstGeom>
          <a:noFill/>
          <a:ln w="38100">
            <a:solidFill>
              <a:schemeClr val="bg1"/>
            </a:solidFill>
          </a:ln>
        </p:spPr>
        <p:txBody>
          <a:bodyPr wrap="square" rtlCol="0">
            <a:spAutoFit/>
          </a:bodyPr>
          <a:lstStyle/>
          <a:p>
            <a:pPr algn="ctr">
              <a:lnSpc>
                <a:spcPct val="90000"/>
              </a:lnSpc>
            </a:pPr>
            <a:r>
              <a:rPr lang="fr-FR" b="1" dirty="0">
                <a:latin typeface="Euphemia" panose="020B0503040102020104" pitchFamily="34" charset="0"/>
              </a:rPr>
              <a:t>Le relèvement de la ligne d’eau génère les services physiques (infiltration, modération crues…)</a:t>
            </a:r>
          </a:p>
        </p:txBody>
      </p:sp>
      <p:sp>
        <p:nvSpPr>
          <p:cNvPr id="54" name="ZoneTexte 53">
            <a:extLst>
              <a:ext uri="{FF2B5EF4-FFF2-40B4-BE49-F238E27FC236}">
                <a16:creationId xmlns:a16="http://schemas.microsoft.com/office/drawing/2014/main" id="{E632933D-C233-44F4-91A6-E5AEFDDEF8EB}"/>
              </a:ext>
            </a:extLst>
          </p:cNvPr>
          <p:cNvSpPr txBox="1"/>
          <p:nvPr/>
        </p:nvSpPr>
        <p:spPr>
          <a:xfrm>
            <a:off x="1528185" y="5919540"/>
            <a:ext cx="4494218" cy="584775"/>
          </a:xfrm>
          <a:prstGeom prst="rect">
            <a:avLst/>
          </a:prstGeom>
          <a:noFill/>
        </p:spPr>
        <p:txBody>
          <a:bodyPr wrap="square">
            <a:spAutoFit/>
          </a:bodyPr>
          <a:lstStyle/>
          <a:p>
            <a:r>
              <a:rPr lang="en-US" sz="1600" i="1" dirty="0">
                <a:latin typeface="Euphemia" panose="020B0503040102020104" pitchFamily="34" charset="0"/>
              </a:rPr>
              <a:t>Slowing the flow of water generates biological activities and biodiversity</a:t>
            </a:r>
            <a:endParaRPr lang="fr-FR" sz="1600" i="1" dirty="0">
              <a:latin typeface="Euphemia" panose="020B0503040102020104" pitchFamily="34" charset="0"/>
            </a:endParaRPr>
          </a:p>
        </p:txBody>
      </p:sp>
      <p:sp>
        <p:nvSpPr>
          <p:cNvPr id="64" name="ZoneTexte 63">
            <a:extLst>
              <a:ext uri="{FF2B5EF4-FFF2-40B4-BE49-F238E27FC236}">
                <a16:creationId xmlns:a16="http://schemas.microsoft.com/office/drawing/2014/main" id="{8F247D74-CFB2-4584-BFC9-7549A9EE1602}"/>
              </a:ext>
            </a:extLst>
          </p:cNvPr>
          <p:cNvSpPr txBox="1"/>
          <p:nvPr/>
        </p:nvSpPr>
        <p:spPr>
          <a:xfrm>
            <a:off x="6382444" y="5941125"/>
            <a:ext cx="5806381" cy="584775"/>
          </a:xfrm>
          <a:prstGeom prst="rect">
            <a:avLst/>
          </a:prstGeom>
          <a:noFill/>
        </p:spPr>
        <p:txBody>
          <a:bodyPr wrap="square">
            <a:spAutoFit/>
          </a:bodyPr>
          <a:lstStyle>
            <a:defPPr rtl="0">
              <a:defRPr lang="fr-fr"/>
            </a:defPPr>
            <a:lvl1pPr>
              <a:defRPr sz="1600" i="1">
                <a:latin typeface="Consolas" panose="020B0609020204030204" pitchFamily="49" charset="0"/>
              </a:defRPr>
            </a:lvl1pPr>
          </a:lstStyle>
          <a:p>
            <a:r>
              <a:rPr lang="en-ZA" dirty="0">
                <a:latin typeface="Euphemia" panose="020B0503040102020104" pitchFamily="34" charset="0"/>
              </a:rPr>
              <a:t>The raising of the water level provides physical services (infiltration, reduced floods, etc.)</a:t>
            </a:r>
          </a:p>
        </p:txBody>
      </p:sp>
      <p:sp>
        <p:nvSpPr>
          <p:cNvPr id="18" name="Forme libre : forme 17">
            <a:extLst>
              <a:ext uri="{FF2B5EF4-FFF2-40B4-BE49-F238E27FC236}">
                <a16:creationId xmlns:a16="http://schemas.microsoft.com/office/drawing/2014/main" id="{1E68506D-2373-444C-B215-E1ADE44AA5C4}"/>
              </a:ext>
            </a:extLst>
          </p:cNvPr>
          <p:cNvSpPr/>
          <p:nvPr/>
        </p:nvSpPr>
        <p:spPr>
          <a:xfrm rot="3082882">
            <a:off x="1326571" y="5033671"/>
            <a:ext cx="589463" cy="613023"/>
          </a:xfrm>
          <a:custGeom>
            <a:avLst/>
            <a:gdLst>
              <a:gd name="connsiteX0" fmla="*/ 1018964 w 1018964"/>
              <a:gd name="connsiteY0" fmla="*/ 0 h 1470991"/>
              <a:gd name="connsiteX1" fmla="*/ 64808 w 1018964"/>
              <a:gd name="connsiteY1" fmla="*/ 198782 h 1470991"/>
              <a:gd name="connsiteX2" fmla="*/ 859938 w 1018964"/>
              <a:gd name="connsiteY2" fmla="*/ 914400 h 1470991"/>
              <a:gd name="connsiteX3" fmla="*/ 104564 w 1018964"/>
              <a:gd name="connsiteY3" fmla="*/ 993913 h 1470991"/>
              <a:gd name="connsiteX4" fmla="*/ 25051 w 1018964"/>
              <a:gd name="connsiteY4" fmla="*/ 1470991 h 1470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964" h="1470991">
                <a:moveTo>
                  <a:pt x="1018964" y="0"/>
                </a:moveTo>
                <a:cubicBezTo>
                  <a:pt x="555138" y="23191"/>
                  <a:pt x="91312" y="46382"/>
                  <a:pt x="64808" y="198782"/>
                </a:cubicBezTo>
                <a:cubicBezTo>
                  <a:pt x="38304" y="351182"/>
                  <a:pt x="853312" y="781878"/>
                  <a:pt x="859938" y="914400"/>
                </a:cubicBezTo>
                <a:cubicBezTo>
                  <a:pt x="866564" y="1046922"/>
                  <a:pt x="243712" y="901148"/>
                  <a:pt x="104564" y="993913"/>
                </a:cubicBezTo>
                <a:cubicBezTo>
                  <a:pt x="-34584" y="1086678"/>
                  <a:pt x="-4767" y="1278834"/>
                  <a:pt x="25051" y="1470991"/>
                </a:cubicBezTo>
              </a:path>
            </a:pathLst>
          </a:custGeom>
          <a:noFill/>
          <a:ln w="5715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a:extLst>
              <a:ext uri="{FF2B5EF4-FFF2-40B4-BE49-F238E27FC236}">
                <a16:creationId xmlns:a16="http://schemas.microsoft.com/office/drawing/2014/main" id="{06256555-886D-4802-BBF8-0F77166A3A29}"/>
              </a:ext>
            </a:extLst>
          </p:cNvPr>
          <p:cNvCxnSpPr>
            <a:cxnSpLocks/>
          </p:cNvCxnSpPr>
          <p:nvPr/>
        </p:nvCxnSpPr>
        <p:spPr>
          <a:xfrm>
            <a:off x="10774932" y="4918599"/>
            <a:ext cx="0" cy="670641"/>
          </a:xfrm>
          <a:prstGeom prst="line">
            <a:avLst/>
          </a:prstGeom>
          <a:noFill/>
          <a:ln w="57150">
            <a:solidFill>
              <a:srgbClr val="FFFF0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60614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EA65E2-2B57-43D9-ACC5-481660883CF4}"/>
              </a:ext>
            </a:extLst>
          </p:cNvPr>
          <p:cNvSpPr>
            <a:spLocks noGrp="1"/>
          </p:cNvSpPr>
          <p:nvPr>
            <p:ph type="title"/>
          </p:nvPr>
        </p:nvSpPr>
        <p:spPr>
          <a:xfrm>
            <a:off x="189757" y="116633"/>
            <a:ext cx="11593287" cy="1296144"/>
          </a:xfrm>
          <a:solidFill>
            <a:srgbClr val="9BE5CC"/>
          </a:solidFill>
          <a:ln>
            <a:solidFill>
              <a:schemeClr val="accent2">
                <a:lumMod val="75000"/>
              </a:schemeClr>
            </a:solidFill>
          </a:ln>
        </p:spPr>
        <p:txBody>
          <a:bodyPr vert="horz" lIns="91440" tIns="45720" rIns="91440" bIns="45720" rtlCol="0" anchor="b">
            <a:noAutofit/>
          </a:bodyPr>
          <a:lstStyle/>
          <a:p>
            <a:pPr algn="ctr">
              <a:lnSpc>
                <a:spcPct val="100000"/>
              </a:lnSpc>
            </a:pPr>
            <a:r>
              <a:rPr lang="fr-FR" sz="2800" b="1" dirty="0">
                <a:solidFill>
                  <a:srgbClr val="000000"/>
                </a:solidFill>
              </a:rPr>
              <a:t>Les moulins ont hérité de la lourde responsabilité de protéger ce patrimoine écologique des rivières sauvages dont le formidable potentiel se révèle indispensable avec le réchauffement climatique</a:t>
            </a:r>
          </a:p>
        </p:txBody>
      </p:sp>
      <p:pic>
        <p:nvPicPr>
          <p:cNvPr id="18" name="Image 17">
            <a:extLst>
              <a:ext uri="{FF2B5EF4-FFF2-40B4-BE49-F238E27FC236}">
                <a16:creationId xmlns:a16="http://schemas.microsoft.com/office/drawing/2014/main" id="{D73691F6-7B95-40EC-AC7D-7FE77F9156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319" b="31131"/>
          <a:stretch/>
        </p:blipFill>
        <p:spPr>
          <a:xfrm>
            <a:off x="189757" y="1822711"/>
            <a:ext cx="2880320" cy="1620180"/>
          </a:xfrm>
          <a:prstGeom prst="rect">
            <a:avLst/>
          </a:prstGeom>
        </p:spPr>
      </p:pic>
      <p:pic>
        <p:nvPicPr>
          <p:cNvPr id="21" name="Image 20">
            <a:extLst>
              <a:ext uri="{FF2B5EF4-FFF2-40B4-BE49-F238E27FC236}">
                <a16:creationId xmlns:a16="http://schemas.microsoft.com/office/drawing/2014/main" id="{395329F5-5E72-4512-9ED1-05A779CEDA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8188" y="1830092"/>
            <a:ext cx="1872208" cy="1605418"/>
          </a:xfrm>
          <a:prstGeom prst="rect">
            <a:avLst/>
          </a:prstGeom>
        </p:spPr>
      </p:pic>
      <p:sp>
        <p:nvSpPr>
          <p:cNvPr id="22" name="ZoneTexte 21">
            <a:extLst>
              <a:ext uri="{FF2B5EF4-FFF2-40B4-BE49-F238E27FC236}">
                <a16:creationId xmlns:a16="http://schemas.microsoft.com/office/drawing/2014/main" id="{1F2C0989-736F-461E-B361-26C2017AE21F}"/>
              </a:ext>
            </a:extLst>
          </p:cNvPr>
          <p:cNvSpPr txBox="1"/>
          <p:nvPr/>
        </p:nvSpPr>
        <p:spPr>
          <a:xfrm>
            <a:off x="477788" y="3549123"/>
            <a:ext cx="11711037" cy="1754326"/>
          </a:xfrm>
          <a:prstGeom prst="rect">
            <a:avLst/>
          </a:prstGeom>
          <a:noFill/>
        </p:spPr>
        <p:txBody>
          <a:bodyPr wrap="square" rtlCol="0">
            <a:spAutoFit/>
          </a:bodyPr>
          <a:lstStyle/>
          <a:p>
            <a:r>
              <a:rPr lang="fr-FR" b="1" dirty="0"/>
              <a:t>Ni les castors, ni les meuniers n’imaginaient en faisant leur farine au 15</a:t>
            </a:r>
            <a:r>
              <a:rPr lang="fr-FR" b="1" baseline="30000" dirty="0"/>
              <a:t>ème</a:t>
            </a:r>
            <a:r>
              <a:rPr lang="fr-FR" b="1" dirty="0"/>
              <a:t> siècle ...  </a:t>
            </a:r>
          </a:p>
          <a:p>
            <a:r>
              <a:rPr lang="fr-FR" b="1" dirty="0"/>
              <a:t>* Que dans leur retenue, des bactéries digéreraient les pollutions</a:t>
            </a:r>
          </a:p>
          <a:p>
            <a:r>
              <a:rPr lang="fr-FR" b="1" dirty="0"/>
              <a:t> 	* Que l’eau de leur retenue sauverait la faune et la flore durant les sécheresses</a:t>
            </a:r>
          </a:p>
          <a:p>
            <a:r>
              <a:rPr lang="fr-FR" b="1" dirty="0"/>
              <a:t>		* Que l’eau s’infiltrerait plus facilement dans la nappe phréatique</a:t>
            </a:r>
          </a:p>
          <a:p>
            <a:r>
              <a:rPr lang="fr-FR" b="1" dirty="0"/>
              <a:t>			* Que les crues seraient atténuées par tous les seuils ralentisseurs</a:t>
            </a:r>
          </a:p>
          <a:p>
            <a:r>
              <a:rPr lang="fr-FR" b="1" dirty="0"/>
              <a:t>				* Que son moulin allait produire de l’électricité sans modification...</a:t>
            </a:r>
          </a:p>
        </p:txBody>
      </p:sp>
      <p:sp>
        <p:nvSpPr>
          <p:cNvPr id="24" name="Croix 23">
            <a:extLst>
              <a:ext uri="{FF2B5EF4-FFF2-40B4-BE49-F238E27FC236}">
                <a16:creationId xmlns:a16="http://schemas.microsoft.com/office/drawing/2014/main" id="{7E349361-D1D6-4F15-829A-36BDB01C8DD3}"/>
              </a:ext>
            </a:extLst>
          </p:cNvPr>
          <p:cNvSpPr/>
          <p:nvPr/>
        </p:nvSpPr>
        <p:spPr>
          <a:xfrm>
            <a:off x="3286101" y="2398775"/>
            <a:ext cx="576064" cy="576064"/>
          </a:xfrm>
          <a:prstGeom prst="plus">
            <a:avLst>
              <a:gd name="adj" fmla="val 384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6" name="ZoneTexte 25">
            <a:extLst>
              <a:ext uri="{FF2B5EF4-FFF2-40B4-BE49-F238E27FC236}">
                <a16:creationId xmlns:a16="http://schemas.microsoft.com/office/drawing/2014/main" id="{58E53E89-A7C0-4210-A6D8-02E42E5257D0}"/>
              </a:ext>
            </a:extLst>
          </p:cNvPr>
          <p:cNvSpPr txBox="1"/>
          <p:nvPr/>
        </p:nvSpPr>
        <p:spPr>
          <a:xfrm>
            <a:off x="418913" y="5417062"/>
            <a:ext cx="11278989" cy="1384995"/>
          </a:xfrm>
          <a:prstGeom prst="rect">
            <a:avLst/>
          </a:prstGeom>
          <a:noFill/>
        </p:spPr>
        <p:txBody>
          <a:bodyPr wrap="square">
            <a:spAutoFit/>
          </a:bodyPr>
          <a:lstStyle/>
          <a:p>
            <a:r>
              <a:rPr lang="en-US" sz="1400" i="1" dirty="0"/>
              <a:t>Neither beavers, nor millers imagined when making their flour in the 15th century ...</a:t>
            </a:r>
            <a:r>
              <a:rPr lang="en-ZA" sz="1400" i="1" dirty="0"/>
              <a:t>...</a:t>
            </a:r>
          </a:p>
          <a:p>
            <a:r>
              <a:rPr lang="en-ZA" sz="1400" i="1" dirty="0"/>
              <a:t>* That in its reservoir, bacteria would digest the pollution</a:t>
            </a:r>
          </a:p>
          <a:p>
            <a:r>
              <a:rPr lang="en-ZA" sz="1400" i="1" dirty="0"/>
              <a:t>	* That the water from its reservoir would save flora and fauna during droughts</a:t>
            </a:r>
          </a:p>
          <a:p>
            <a:r>
              <a:rPr lang="en-ZA" sz="1400" i="1" dirty="0"/>
              <a:t>		* That water would infiltrate more easily into the water table</a:t>
            </a:r>
          </a:p>
          <a:p>
            <a:r>
              <a:rPr lang="en-ZA" sz="1400" i="1" dirty="0"/>
              <a:t>			* That the floods would be mitigated by all the weirs</a:t>
            </a:r>
          </a:p>
          <a:p>
            <a:r>
              <a:rPr lang="en-ZA" sz="1400" i="1" dirty="0"/>
              <a:t>				* That his mill would produce electricity without modification ...</a:t>
            </a:r>
          </a:p>
        </p:txBody>
      </p:sp>
      <p:sp>
        <p:nvSpPr>
          <p:cNvPr id="9" name="ZoneTexte 8">
            <a:extLst>
              <a:ext uri="{FF2B5EF4-FFF2-40B4-BE49-F238E27FC236}">
                <a16:creationId xmlns:a16="http://schemas.microsoft.com/office/drawing/2014/main" id="{B8AEBFC0-C8DF-4CB2-808D-CB6389D351FB}"/>
              </a:ext>
            </a:extLst>
          </p:cNvPr>
          <p:cNvSpPr txBox="1"/>
          <p:nvPr/>
        </p:nvSpPr>
        <p:spPr>
          <a:xfrm>
            <a:off x="6310436" y="1486478"/>
            <a:ext cx="5616624" cy="1077218"/>
          </a:xfrm>
          <a:prstGeom prst="rect">
            <a:avLst/>
          </a:prstGeom>
          <a:noFill/>
        </p:spPr>
        <p:txBody>
          <a:bodyPr wrap="square">
            <a:spAutoFit/>
          </a:bodyPr>
          <a:lstStyle/>
          <a:p>
            <a:r>
              <a:rPr lang="en-US" sz="1600" i="1" dirty="0"/>
              <a:t>The mills have inherited the heavy responsibility of protecting this ecological heritage of wild rivers whose formidable potential is proving essential with global warming.</a:t>
            </a:r>
            <a:endParaRPr lang="fr-FR" sz="1600" i="1" dirty="0"/>
          </a:p>
        </p:txBody>
      </p:sp>
    </p:spTree>
    <p:extLst>
      <p:ext uri="{BB962C8B-B14F-4D97-AF65-F5344CB8AC3E}">
        <p14:creationId xmlns:p14="http://schemas.microsoft.com/office/powerpoint/2010/main" val="805804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ce réservé du contenu 13">
            <a:extLst>
              <a:ext uri="{FF2B5EF4-FFF2-40B4-BE49-F238E27FC236}">
                <a16:creationId xmlns:a16="http://schemas.microsoft.com/office/drawing/2014/main" id="{3C7AAA96-8486-4977-91D5-1E94E1AB0F3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0350" y="4486243"/>
            <a:ext cx="800135" cy="1422462"/>
          </a:xfrm>
          <a:prstGeom prst="rect">
            <a:avLst/>
          </a:prstGeom>
        </p:spPr>
      </p:pic>
      <p:sp>
        <p:nvSpPr>
          <p:cNvPr id="2" name="Titre 1">
            <a:extLst>
              <a:ext uri="{FF2B5EF4-FFF2-40B4-BE49-F238E27FC236}">
                <a16:creationId xmlns:a16="http://schemas.microsoft.com/office/drawing/2014/main" id="{20EC9E99-8786-4228-8049-EF84CD5510AF}"/>
              </a:ext>
            </a:extLst>
          </p:cNvPr>
          <p:cNvSpPr>
            <a:spLocks noGrp="1"/>
          </p:cNvSpPr>
          <p:nvPr>
            <p:ph type="title"/>
          </p:nvPr>
        </p:nvSpPr>
        <p:spPr>
          <a:xfrm>
            <a:off x="1242477" y="79257"/>
            <a:ext cx="10828600" cy="1374817"/>
          </a:xfrm>
          <a:solidFill>
            <a:srgbClr val="9BE5CC"/>
          </a:solidFill>
          <a:ln>
            <a:solidFill>
              <a:schemeClr val="accent2">
                <a:lumMod val="75000"/>
              </a:schemeClr>
            </a:solidFill>
          </a:ln>
        </p:spPr>
        <p:txBody>
          <a:bodyPr vert="horz" lIns="91440" tIns="45720" rIns="91440" bIns="45720" rtlCol="0" anchor="b">
            <a:noAutofit/>
          </a:bodyPr>
          <a:lstStyle/>
          <a:p>
            <a:pPr algn="ctr">
              <a:lnSpc>
                <a:spcPct val="100000"/>
              </a:lnSpc>
            </a:pPr>
            <a:r>
              <a:rPr lang="fr-FR" sz="2800" b="1" dirty="0">
                <a:solidFill>
                  <a:srgbClr val="000000"/>
                </a:solidFill>
              </a:rPr>
              <a:t>A partir de 1850, l’homme ne compose plus avec la nature il peut techniquement la dompter. En moins de 200 ans toute la biodiversité aquatique s’effondre…</a:t>
            </a:r>
          </a:p>
        </p:txBody>
      </p:sp>
      <p:pic>
        <p:nvPicPr>
          <p:cNvPr id="5" name="Image 4">
            <a:extLst>
              <a:ext uri="{FF2B5EF4-FFF2-40B4-BE49-F238E27FC236}">
                <a16:creationId xmlns:a16="http://schemas.microsoft.com/office/drawing/2014/main" id="{1C4988F7-1333-4821-9C58-441412A79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56620" y="1921428"/>
            <a:ext cx="1144529" cy="858397"/>
          </a:xfrm>
          <a:prstGeom prst="rect">
            <a:avLst/>
          </a:prstGeom>
        </p:spPr>
      </p:pic>
      <p:pic>
        <p:nvPicPr>
          <p:cNvPr id="8" name="Image 7">
            <a:extLst>
              <a:ext uri="{FF2B5EF4-FFF2-40B4-BE49-F238E27FC236}">
                <a16:creationId xmlns:a16="http://schemas.microsoft.com/office/drawing/2014/main" id="{5BE3FE9B-3CB9-4372-AD8F-7E1A4183E6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703" y="2350626"/>
            <a:ext cx="919735" cy="1222732"/>
          </a:xfrm>
          <a:prstGeom prst="rect">
            <a:avLst/>
          </a:prstGeom>
        </p:spPr>
      </p:pic>
      <p:pic>
        <p:nvPicPr>
          <p:cNvPr id="9" name="Image 8">
            <a:extLst>
              <a:ext uri="{FF2B5EF4-FFF2-40B4-BE49-F238E27FC236}">
                <a16:creationId xmlns:a16="http://schemas.microsoft.com/office/drawing/2014/main" id="{CBE25A75-F590-46FA-A953-B55DFE8A93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548" y="4581573"/>
            <a:ext cx="974593" cy="1422462"/>
          </a:xfrm>
          <a:prstGeom prst="rect">
            <a:avLst/>
          </a:prstGeom>
        </p:spPr>
      </p:pic>
      <p:pic>
        <p:nvPicPr>
          <p:cNvPr id="11" name="Image 10">
            <a:extLst>
              <a:ext uri="{FF2B5EF4-FFF2-40B4-BE49-F238E27FC236}">
                <a16:creationId xmlns:a16="http://schemas.microsoft.com/office/drawing/2014/main" id="{FDEBFA8D-986D-4E79-87C6-6741374C6C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0248" y="3602401"/>
            <a:ext cx="1015790" cy="1354386"/>
          </a:xfrm>
          <a:prstGeom prst="rect">
            <a:avLst/>
          </a:prstGeom>
        </p:spPr>
      </p:pic>
      <p:pic>
        <p:nvPicPr>
          <p:cNvPr id="15" name="Image 14">
            <a:extLst>
              <a:ext uri="{FF2B5EF4-FFF2-40B4-BE49-F238E27FC236}">
                <a16:creationId xmlns:a16="http://schemas.microsoft.com/office/drawing/2014/main" id="{E56C9D32-B048-470F-9C0E-C07A11708D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049" y="1053827"/>
            <a:ext cx="1008364" cy="668813"/>
          </a:xfrm>
          <a:prstGeom prst="rect">
            <a:avLst/>
          </a:prstGeom>
        </p:spPr>
      </p:pic>
      <p:pic>
        <p:nvPicPr>
          <p:cNvPr id="16" name="Image 15">
            <a:extLst>
              <a:ext uri="{FF2B5EF4-FFF2-40B4-BE49-F238E27FC236}">
                <a16:creationId xmlns:a16="http://schemas.microsoft.com/office/drawing/2014/main" id="{C6C3ED4F-93FE-400C-8B2D-70D6BBC528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482" y="3190656"/>
            <a:ext cx="1123995" cy="842996"/>
          </a:xfrm>
          <a:prstGeom prst="rect">
            <a:avLst/>
          </a:prstGeom>
        </p:spPr>
      </p:pic>
      <p:sp>
        <p:nvSpPr>
          <p:cNvPr id="18" name="Rectangle 17">
            <a:extLst>
              <a:ext uri="{FF2B5EF4-FFF2-40B4-BE49-F238E27FC236}">
                <a16:creationId xmlns:a16="http://schemas.microsoft.com/office/drawing/2014/main" id="{6BAA450F-B2DB-4B78-9E8D-993AA2B1C74A}"/>
              </a:ext>
            </a:extLst>
          </p:cNvPr>
          <p:cNvSpPr/>
          <p:nvPr/>
        </p:nvSpPr>
        <p:spPr>
          <a:xfrm>
            <a:off x="0" y="6067515"/>
            <a:ext cx="3489458" cy="790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6 millions et 1850 années…</a:t>
            </a:r>
          </a:p>
        </p:txBody>
      </p:sp>
      <p:sp>
        <p:nvSpPr>
          <p:cNvPr id="20" name="Rectangle 19">
            <a:extLst>
              <a:ext uri="{FF2B5EF4-FFF2-40B4-BE49-F238E27FC236}">
                <a16:creationId xmlns:a16="http://schemas.microsoft.com/office/drawing/2014/main" id="{05CD305A-E6B8-42CE-ABCF-3267F19D584E}"/>
              </a:ext>
            </a:extLst>
          </p:cNvPr>
          <p:cNvSpPr/>
          <p:nvPr/>
        </p:nvSpPr>
        <p:spPr>
          <a:xfrm>
            <a:off x="3631684" y="6168617"/>
            <a:ext cx="3525594" cy="431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 après 1850</a:t>
            </a:r>
          </a:p>
        </p:txBody>
      </p:sp>
      <p:pic>
        <p:nvPicPr>
          <p:cNvPr id="10" name="Image 9">
            <a:extLst>
              <a:ext uri="{FF2B5EF4-FFF2-40B4-BE49-F238E27FC236}">
                <a16:creationId xmlns:a16="http://schemas.microsoft.com/office/drawing/2014/main" id="{2DA0BF3D-CC20-48C9-A30F-5D6EF13B6C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261765" y="3969409"/>
            <a:ext cx="1495402" cy="842996"/>
          </a:xfrm>
          <a:prstGeom prst="rect">
            <a:avLst/>
          </a:prstGeom>
        </p:spPr>
      </p:pic>
      <p:pic>
        <p:nvPicPr>
          <p:cNvPr id="25" name="Image 24">
            <a:extLst>
              <a:ext uri="{FF2B5EF4-FFF2-40B4-BE49-F238E27FC236}">
                <a16:creationId xmlns:a16="http://schemas.microsoft.com/office/drawing/2014/main" id="{D595EC34-F776-4F58-9135-1963A1508D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4374338" y="2413908"/>
            <a:ext cx="2276872" cy="1557909"/>
          </a:xfrm>
          <a:prstGeom prst="rect">
            <a:avLst/>
          </a:prstGeom>
        </p:spPr>
      </p:pic>
      <p:sp>
        <p:nvSpPr>
          <p:cNvPr id="26" name="Rectangle 25">
            <a:extLst>
              <a:ext uri="{FF2B5EF4-FFF2-40B4-BE49-F238E27FC236}">
                <a16:creationId xmlns:a16="http://schemas.microsoft.com/office/drawing/2014/main" id="{A5BFA637-3ECA-48BA-A967-CCBBA014053B}"/>
              </a:ext>
            </a:extLst>
          </p:cNvPr>
          <p:cNvSpPr/>
          <p:nvPr/>
        </p:nvSpPr>
        <p:spPr>
          <a:xfrm>
            <a:off x="3359222" y="2679018"/>
            <a:ext cx="136118" cy="3921159"/>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7" name="ZoneTexte 26">
            <a:extLst>
              <a:ext uri="{FF2B5EF4-FFF2-40B4-BE49-F238E27FC236}">
                <a16:creationId xmlns:a16="http://schemas.microsoft.com/office/drawing/2014/main" id="{ECD64D46-3E4A-4DF4-9CFC-74E8821857FD}"/>
              </a:ext>
            </a:extLst>
          </p:cNvPr>
          <p:cNvSpPr txBox="1"/>
          <p:nvPr/>
        </p:nvSpPr>
        <p:spPr>
          <a:xfrm>
            <a:off x="1581596" y="1428694"/>
            <a:ext cx="10335814" cy="584775"/>
          </a:xfrm>
          <a:prstGeom prst="rect">
            <a:avLst/>
          </a:prstGeom>
          <a:noFill/>
        </p:spPr>
        <p:txBody>
          <a:bodyPr wrap="square">
            <a:spAutoFit/>
          </a:bodyPr>
          <a:lstStyle/>
          <a:p>
            <a:r>
              <a:rPr lang="en-US" sz="1600" b="0" i="1" dirty="0">
                <a:solidFill>
                  <a:srgbClr val="000000"/>
                </a:solidFill>
                <a:effectLst/>
                <a:latin typeface="Consolas" panose="020B0609020204030204" pitchFamily="49" charset="0"/>
              </a:rPr>
              <a:t>From 1850, man no longer submits to nature, he can technically tame it. In less than 200 years, all aquatic biodiversity has declined ... </a:t>
            </a:r>
            <a:endParaRPr lang="fr-FR" sz="1600" i="1" dirty="0">
              <a:latin typeface="Consolas" panose="020B0609020204030204" pitchFamily="49" charset="0"/>
            </a:endParaRPr>
          </a:p>
        </p:txBody>
      </p:sp>
      <p:pic>
        <p:nvPicPr>
          <p:cNvPr id="24" name="Image 23">
            <a:extLst>
              <a:ext uri="{FF2B5EF4-FFF2-40B4-BE49-F238E27FC236}">
                <a16:creationId xmlns:a16="http://schemas.microsoft.com/office/drawing/2014/main" id="{0F127071-C86E-4E3D-985F-C9AFDCEB701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74132" y="2857201"/>
            <a:ext cx="1634961" cy="2906598"/>
          </a:xfrm>
          <a:prstGeom prst="rect">
            <a:avLst/>
          </a:prstGeom>
        </p:spPr>
      </p:pic>
      <p:pic>
        <p:nvPicPr>
          <p:cNvPr id="23" name="Image 22">
            <a:extLst>
              <a:ext uri="{FF2B5EF4-FFF2-40B4-BE49-F238E27FC236}">
                <a16:creationId xmlns:a16="http://schemas.microsoft.com/office/drawing/2014/main" id="{A87D077A-273D-430F-BF3C-96BFE8D96BA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4783813" y="4637572"/>
            <a:ext cx="2536593" cy="1429942"/>
          </a:xfrm>
          <a:prstGeom prst="rect">
            <a:avLst/>
          </a:prstGeom>
        </p:spPr>
      </p:pic>
      <p:pic>
        <p:nvPicPr>
          <p:cNvPr id="4" name="Image 3">
            <a:extLst>
              <a:ext uri="{FF2B5EF4-FFF2-40B4-BE49-F238E27FC236}">
                <a16:creationId xmlns:a16="http://schemas.microsoft.com/office/drawing/2014/main" id="{A87C5389-1446-44BE-8870-B410FDF0D5F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83353" y="3087655"/>
            <a:ext cx="1332300" cy="1700808"/>
          </a:xfrm>
          <a:prstGeom prst="rect">
            <a:avLst/>
          </a:prstGeom>
        </p:spPr>
      </p:pic>
      <p:pic>
        <p:nvPicPr>
          <p:cNvPr id="6" name="Image 5">
            <a:extLst>
              <a:ext uri="{FF2B5EF4-FFF2-40B4-BE49-F238E27FC236}">
                <a16:creationId xmlns:a16="http://schemas.microsoft.com/office/drawing/2014/main" id="{158EAF91-BE93-4052-A6BA-C0CF907B69F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19630" y="2985400"/>
            <a:ext cx="4457893" cy="2576612"/>
          </a:xfrm>
          <a:prstGeom prst="rect">
            <a:avLst/>
          </a:prstGeom>
          <a:solidFill>
            <a:schemeClr val="tx2"/>
          </a:solidFill>
        </p:spPr>
      </p:pic>
      <p:sp>
        <p:nvSpPr>
          <p:cNvPr id="7" name="Flèche : droite 6">
            <a:extLst>
              <a:ext uri="{FF2B5EF4-FFF2-40B4-BE49-F238E27FC236}">
                <a16:creationId xmlns:a16="http://schemas.microsoft.com/office/drawing/2014/main" id="{7A5BF657-D993-42DF-A51D-CB1B449D22C3}"/>
              </a:ext>
            </a:extLst>
          </p:cNvPr>
          <p:cNvSpPr/>
          <p:nvPr/>
        </p:nvSpPr>
        <p:spPr>
          <a:xfrm>
            <a:off x="7190232" y="4536470"/>
            <a:ext cx="602443" cy="43847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ZoneTexte 11">
            <a:extLst>
              <a:ext uri="{FF2B5EF4-FFF2-40B4-BE49-F238E27FC236}">
                <a16:creationId xmlns:a16="http://schemas.microsoft.com/office/drawing/2014/main" id="{21ADD6A6-23D4-4020-A74A-E0D35E835DFA}"/>
              </a:ext>
            </a:extLst>
          </p:cNvPr>
          <p:cNvSpPr txBox="1"/>
          <p:nvPr/>
        </p:nvSpPr>
        <p:spPr>
          <a:xfrm>
            <a:off x="7624383" y="5567073"/>
            <a:ext cx="710964" cy="341632"/>
          </a:xfrm>
          <a:prstGeom prst="rect">
            <a:avLst/>
          </a:prstGeom>
          <a:noFill/>
        </p:spPr>
        <p:txBody>
          <a:bodyPr wrap="none" rtlCol="0">
            <a:spAutoFit/>
          </a:bodyPr>
          <a:lstStyle/>
          <a:p>
            <a:pPr>
              <a:lnSpc>
                <a:spcPct val="90000"/>
              </a:lnSpc>
            </a:pPr>
            <a:r>
              <a:rPr lang="fr-FR" b="1" dirty="0">
                <a:latin typeface="Consolas" panose="020B0609020204030204" pitchFamily="49" charset="0"/>
              </a:rPr>
              <a:t>1975</a:t>
            </a:r>
          </a:p>
        </p:txBody>
      </p:sp>
      <p:sp>
        <p:nvSpPr>
          <p:cNvPr id="29" name="ZoneTexte 28">
            <a:extLst>
              <a:ext uri="{FF2B5EF4-FFF2-40B4-BE49-F238E27FC236}">
                <a16:creationId xmlns:a16="http://schemas.microsoft.com/office/drawing/2014/main" id="{E9E98B52-707C-446D-9DF1-CA630DC77951}"/>
              </a:ext>
            </a:extLst>
          </p:cNvPr>
          <p:cNvSpPr txBox="1"/>
          <p:nvPr/>
        </p:nvSpPr>
        <p:spPr>
          <a:xfrm>
            <a:off x="11473901" y="5562012"/>
            <a:ext cx="691215" cy="341632"/>
          </a:xfrm>
          <a:prstGeom prst="rect">
            <a:avLst/>
          </a:prstGeom>
          <a:noFill/>
        </p:spPr>
        <p:txBody>
          <a:bodyPr wrap="none" rtlCol="0">
            <a:spAutoFit/>
          </a:bodyPr>
          <a:lstStyle/>
          <a:p>
            <a:pPr>
              <a:lnSpc>
                <a:spcPct val="90000"/>
              </a:lnSpc>
            </a:pPr>
            <a:r>
              <a:rPr lang="fr-FR" b="1" dirty="0">
                <a:latin typeface="Consolas" panose="020B0609020204030204" pitchFamily="49" charset="0"/>
              </a:rPr>
              <a:t>2020</a:t>
            </a:r>
          </a:p>
        </p:txBody>
      </p:sp>
      <p:sp>
        <p:nvSpPr>
          <p:cNvPr id="13" name="ZoneTexte 12">
            <a:extLst>
              <a:ext uri="{FF2B5EF4-FFF2-40B4-BE49-F238E27FC236}">
                <a16:creationId xmlns:a16="http://schemas.microsoft.com/office/drawing/2014/main" id="{FDDADD80-E13A-4833-8365-C858656A99BF}"/>
              </a:ext>
            </a:extLst>
          </p:cNvPr>
          <p:cNvSpPr txBox="1"/>
          <p:nvPr/>
        </p:nvSpPr>
        <p:spPr>
          <a:xfrm>
            <a:off x="6094412" y="3070997"/>
            <a:ext cx="564578" cy="341632"/>
          </a:xfrm>
          <a:prstGeom prst="rect">
            <a:avLst/>
          </a:prstGeom>
          <a:solidFill>
            <a:srgbClr val="FFFF00"/>
          </a:solidFill>
        </p:spPr>
        <p:txBody>
          <a:bodyPr wrap="none" rtlCol="0">
            <a:spAutoFit/>
          </a:bodyPr>
          <a:lstStyle/>
          <a:p>
            <a:pPr>
              <a:lnSpc>
                <a:spcPct val="90000"/>
              </a:lnSpc>
            </a:pPr>
            <a:r>
              <a:rPr lang="fr-FR" b="1" dirty="0">
                <a:latin typeface="Consolas" panose="020B0609020204030204" pitchFamily="49" charset="0"/>
              </a:rPr>
              <a:t>CO2</a:t>
            </a:r>
          </a:p>
        </p:txBody>
      </p:sp>
      <p:sp>
        <p:nvSpPr>
          <p:cNvPr id="28" name="ZoneTexte 27">
            <a:extLst>
              <a:ext uri="{FF2B5EF4-FFF2-40B4-BE49-F238E27FC236}">
                <a16:creationId xmlns:a16="http://schemas.microsoft.com/office/drawing/2014/main" id="{D3D26450-B814-4AA5-8343-D3E7E4783181}"/>
              </a:ext>
            </a:extLst>
          </p:cNvPr>
          <p:cNvSpPr txBox="1"/>
          <p:nvPr/>
        </p:nvSpPr>
        <p:spPr>
          <a:xfrm>
            <a:off x="7828172" y="6004035"/>
            <a:ext cx="4124735" cy="584775"/>
          </a:xfrm>
          <a:prstGeom prst="rect">
            <a:avLst/>
          </a:prstGeom>
          <a:noFill/>
        </p:spPr>
        <p:txBody>
          <a:bodyPr wrap="square">
            <a:spAutoFit/>
          </a:bodyPr>
          <a:lstStyle/>
          <a:p>
            <a:r>
              <a:rPr lang="en-US" sz="1600" i="1" dirty="0"/>
              <a:t>Number of adult salmon observed at Vichy on the Loire river</a:t>
            </a:r>
            <a:endParaRPr lang="fr-FR" sz="1600" i="1" dirty="0"/>
          </a:p>
        </p:txBody>
      </p:sp>
    </p:spTree>
    <p:extLst>
      <p:ext uri="{BB962C8B-B14F-4D97-AF65-F5344CB8AC3E}">
        <p14:creationId xmlns:p14="http://schemas.microsoft.com/office/powerpoint/2010/main" val="3130331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EC9E99-8786-4228-8049-EF84CD5510AF}"/>
              </a:ext>
            </a:extLst>
          </p:cNvPr>
          <p:cNvSpPr>
            <a:spLocks noGrp="1"/>
          </p:cNvSpPr>
          <p:nvPr>
            <p:ph type="title"/>
          </p:nvPr>
        </p:nvSpPr>
        <p:spPr>
          <a:xfrm>
            <a:off x="405781" y="55411"/>
            <a:ext cx="11621258" cy="906905"/>
          </a:xfrm>
          <a:solidFill>
            <a:srgbClr val="9BE5CC"/>
          </a:solidFill>
          <a:ln>
            <a:solidFill>
              <a:schemeClr val="accent2">
                <a:lumMod val="75000"/>
              </a:schemeClr>
            </a:solidFill>
          </a:ln>
        </p:spPr>
        <p:txBody>
          <a:bodyPr vert="horz" lIns="91440" tIns="45720" rIns="91440" bIns="45720" rtlCol="0" anchor="b">
            <a:noAutofit/>
          </a:bodyPr>
          <a:lstStyle/>
          <a:p>
            <a:pPr>
              <a:lnSpc>
                <a:spcPct val="100000"/>
              </a:lnSpc>
            </a:pPr>
            <a:r>
              <a:rPr lang="fr-FR" sz="2800" b="1" dirty="0">
                <a:solidFill>
                  <a:srgbClr val="000000"/>
                </a:solidFill>
              </a:rPr>
              <a:t>Sous l’impulsion de l’Europe (DCE 2000), la France vote la LEMA (2006) pour mettre fin à la dégradation du milieu aquatique, recommandant…</a:t>
            </a:r>
          </a:p>
        </p:txBody>
      </p:sp>
      <p:pic>
        <p:nvPicPr>
          <p:cNvPr id="11" name="Image 10">
            <a:extLst>
              <a:ext uri="{FF2B5EF4-FFF2-40B4-BE49-F238E27FC236}">
                <a16:creationId xmlns:a16="http://schemas.microsoft.com/office/drawing/2014/main" id="{FDEBFA8D-986D-4E79-87C6-6741374C6C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955" y="2091425"/>
            <a:ext cx="1349760" cy="1799680"/>
          </a:xfrm>
          <a:prstGeom prst="rect">
            <a:avLst/>
          </a:prstGeom>
        </p:spPr>
      </p:pic>
      <p:pic>
        <p:nvPicPr>
          <p:cNvPr id="26" name="Image 25">
            <a:extLst>
              <a:ext uri="{FF2B5EF4-FFF2-40B4-BE49-F238E27FC236}">
                <a16:creationId xmlns:a16="http://schemas.microsoft.com/office/drawing/2014/main" id="{3186E60C-2890-4362-B59F-DC0F14150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216" y="3912034"/>
            <a:ext cx="2647157" cy="1677206"/>
          </a:xfrm>
          <a:prstGeom prst="rect">
            <a:avLst/>
          </a:prstGeom>
          <a:ln w="76200">
            <a:solidFill>
              <a:schemeClr val="tx2"/>
            </a:solidFill>
          </a:ln>
        </p:spPr>
      </p:pic>
      <p:pic>
        <p:nvPicPr>
          <p:cNvPr id="27" name="Image 26">
            <a:extLst>
              <a:ext uri="{FF2B5EF4-FFF2-40B4-BE49-F238E27FC236}">
                <a16:creationId xmlns:a16="http://schemas.microsoft.com/office/drawing/2014/main" id="{60FBF66A-CF42-4A83-A09D-BD8ED8739A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6020" y="4888227"/>
            <a:ext cx="2475578" cy="1856684"/>
          </a:xfrm>
          <a:prstGeom prst="rect">
            <a:avLst/>
          </a:prstGeom>
          <a:ln w="76200">
            <a:solidFill>
              <a:schemeClr val="tx2"/>
            </a:solidFill>
          </a:ln>
        </p:spPr>
      </p:pic>
      <p:pic>
        <p:nvPicPr>
          <p:cNvPr id="28" name="Image 27">
            <a:extLst>
              <a:ext uri="{FF2B5EF4-FFF2-40B4-BE49-F238E27FC236}">
                <a16:creationId xmlns:a16="http://schemas.microsoft.com/office/drawing/2014/main" id="{BAAD2F05-5905-4A9C-A995-C41A48040C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5980" y="2153184"/>
            <a:ext cx="1729385" cy="2306947"/>
          </a:xfrm>
          <a:prstGeom prst="rect">
            <a:avLst/>
          </a:prstGeom>
          <a:ln w="76200">
            <a:solidFill>
              <a:schemeClr val="tx2"/>
            </a:solidFill>
          </a:ln>
        </p:spPr>
      </p:pic>
      <p:sp>
        <p:nvSpPr>
          <p:cNvPr id="31" name="ZoneTexte 30">
            <a:extLst>
              <a:ext uri="{FF2B5EF4-FFF2-40B4-BE49-F238E27FC236}">
                <a16:creationId xmlns:a16="http://schemas.microsoft.com/office/drawing/2014/main" id="{EBC16343-AF6C-4166-8AE0-D2759B3FF894}"/>
              </a:ext>
            </a:extLst>
          </p:cNvPr>
          <p:cNvSpPr txBox="1"/>
          <p:nvPr/>
        </p:nvSpPr>
        <p:spPr>
          <a:xfrm>
            <a:off x="5416843" y="3748282"/>
            <a:ext cx="6643302" cy="1421928"/>
          </a:xfrm>
          <a:prstGeom prst="rect">
            <a:avLst/>
          </a:prstGeom>
          <a:noFill/>
          <a:ln w="57150">
            <a:solidFill>
              <a:srgbClr val="45CFA1"/>
            </a:solidFill>
          </a:ln>
        </p:spPr>
        <p:txBody>
          <a:bodyPr wrap="square" rtlCol="0">
            <a:spAutoFit/>
          </a:bodyPr>
          <a:lstStyle/>
          <a:p>
            <a:pPr algn="ctr">
              <a:lnSpc>
                <a:spcPct val="90000"/>
              </a:lnSpc>
            </a:pPr>
            <a:r>
              <a:rPr lang="fr-FR" sz="2400" b="1" dirty="0">
                <a:solidFill>
                  <a:schemeClr val="tx2"/>
                </a:solidFill>
              </a:rPr>
              <a:t>Disparition de l’accès à l’eau pour le moulin </a:t>
            </a:r>
          </a:p>
          <a:p>
            <a:pPr algn="ctr">
              <a:lnSpc>
                <a:spcPct val="90000"/>
              </a:lnSpc>
            </a:pPr>
            <a:r>
              <a:rPr lang="fr-FR" sz="2400" b="1" dirty="0">
                <a:solidFill>
                  <a:schemeClr val="tx2"/>
                </a:solidFill>
              </a:rPr>
              <a:t>= disparition du mouvement et du savoir faire </a:t>
            </a:r>
          </a:p>
          <a:p>
            <a:pPr algn="ctr">
              <a:lnSpc>
                <a:spcPct val="90000"/>
              </a:lnSpc>
            </a:pPr>
            <a:r>
              <a:rPr lang="fr-FR" sz="2400" b="1" dirty="0">
                <a:solidFill>
                  <a:schemeClr val="tx2"/>
                </a:solidFill>
              </a:rPr>
              <a:t>= disparition des moulins, 3</a:t>
            </a:r>
            <a:r>
              <a:rPr lang="fr-FR" sz="2400" b="1" baseline="30000" dirty="0">
                <a:solidFill>
                  <a:schemeClr val="tx2"/>
                </a:solidFill>
              </a:rPr>
              <a:t>ème</a:t>
            </a:r>
            <a:r>
              <a:rPr lang="fr-FR" sz="2400" b="1" dirty="0">
                <a:solidFill>
                  <a:schemeClr val="tx2"/>
                </a:solidFill>
              </a:rPr>
              <a:t> patrimoine de France</a:t>
            </a:r>
          </a:p>
        </p:txBody>
      </p:sp>
      <p:sp>
        <p:nvSpPr>
          <p:cNvPr id="38" name="ZoneTexte 37">
            <a:extLst>
              <a:ext uri="{FF2B5EF4-FFF2-40B4-BE49-F238E27FC236}">
                <a16:creationId xmlns:a16="http://schemas.microsoft.com/office/drawing/2014/main" id="{60E128E5-C34B-428C-BA94-963908094D6A}"/>
              </a:ext>
            </a:extLst>
          </p:cNvPr>
          <p:cNvSpPr txBox="1"/>
          <p:nvPr/>
        </p:nvSpPr>
        <p:spPr>
          <a:xfrm>
            <a:off x="6212222" y="5589240"/>
            <a:ext cx="5713591" cy="830997"/>
          </a:xfrm>
          <a:prstGeom prst="rect">
            <a:avLst/>
          </a:prstGeom>
          <a:noFill/>
        </p:spPr>
        <p:txBody>
          <a:bodyPr wrap="square">
            <a:spAutoFit/>
          </a:bodyPr>
          <a:lstStyle/>
          <a:p>
            <a:r>
              <a:rPr lang="en-ZA" sz="1600" i="1" dirty="0"/>
              <a:t>Disappearance of access to water = disappearance of the movement = disappearance of the mill and know-how, the third largest heritage in France</a:t>
            </a:r>
          </a:p>
        </p:txBody>
      </p:sp>
      <p:sp>
        <p:nvSpPr>
          <p:cNvPr id="4" name="Rectangle : coins arrondis 3">
            <a:extLst>
              <a:ext uri="{FF2B5EF4-FFF2-40B4-BE49-F238E27FC236}">
                <a16:creationId xmlns:a16="http://schemas.microsoft.com/office/drawing/2014/main" id="{1D8F41AD-5612-455B-80FD-2D6367E481BB}"/>
              </a:ext>
            </a:extLst>
          </p:cNvPr>
          <p:cNvSpPr/>
          <p:nvPr/>
        </p:nvSpPr>
        <p:spPr>
          <a:xfrm>
            <a:off x="7120951" y="3204665"/>
            <a:ext cx="2673697" cy="363152"/>
          </a:xfrm>
          <a:prstGeom prst="roundRect">
            <a:avLst/>
          </a:prstGeom>
          <a:solidFill>
            <a:srgbClr val="9BE5CC"/>
          </a:solidFill>
          <a:ln>
            <a:solidFill>
              <a:schemeClr val="accent2">
                <a:lumMod val="75000"/>
              </a:schemeClr>
            </a:solidFill>
          </a:ln>
        </p:spPr>
        <p:txBody>
          <a:bodyPr vert="horz" lIns="91440" tIns="45720" rIns="91440" bIns="45720" rtlCol="0" anchor="b">
            <a:noAutofit/>
          </a:bodyPr>
          <a:lstStyle/>
          <a:p>
            <a:pPr algn="ctr">
              <a:spcBef>
                <a:spcPct val="0"/>
              </a:spcBef>
            </a:pPr>
            <a:r>
              <a:rPr lang="fr-FR" sz="2000" b="1" dirty="0">
                <a:solidFill>
                  <a:srgbClr val="000000"/>
                </a:solidFill>
                <a:latin typeface="+mj-lt"/>
                <a:ea typeface="+mj-ea"/>
                <a:cs typeface="+mj-cs"/>
              </a:rPr>
              <a:t>Conséquence</a:t>
            </a:r>
          </a:p>
        </p:txBody>
      </p:sp>
      <p:sp>
        <p:nvSpPr>
          <p:cNvPr id="20" name="ZoneTexte 19">
            <a:extLst>
              <a:ext uri="{FF2B5EF4-FFF2-40B4-BE49-F238E27FC236}">
                <a16:creationId xmlns:a16="http://schemas.microsoft.com/office/drawing/2014/main" id="{1D8F63B1-4F04-4E0B-A613-61381CBF6553}"/>
              </a:ext>
            </a:extLst>
          </p:cNvPr>
          <p:cNvSpPr txBox="1"/>
          <p:nvPr/>
        </p:nvSpPr>
        <p:spPr>
          <a:xfrm>
            <a:off x="4078187" y="2213003"/>
            <a:ext cx="7971791" cy="830997"/>
          </a:xfrm>
          <a:prstGeom prst="rect">
            <a:avLst/>
          </a:prstGeom>
          <a:noFill/>
        </p:spPr>
        <p:txBody>
          <a:bodyPr wrap="square">
            <a:spAutoFit/>
          </a:bodyPr>
          <a:lstStyle/>
          <a:p>
            <a:r>
              <a:rPr lang="en-US" sz="1600" i="1" dirty="0"/>
              <a:t>At the instigation of Europe (DCE 2000), France voted the LEMA (2006) which recommends the destruction of mill </a:t>
            </a:r>
            <a:r>
              <a:rPr lang="en-ZA" sz="1600" i="1" dirty="0"/>
              <a:t>weirs</a:t>
            </a:r>
            <a:r>
              <a:rPr lang="en-US" sz="1600" i="1" dirty="0"/>
              <a:t> to facilitate the movement of fish and sediments</a:t>
            </a:r>
            <a:r>
              <a:rPr lang="en-ZA" sz="1600" i="1" dirty="0"/>
              <a:t> ?</a:t>
            </a:r>
          </a:p>
        </p:txBody>
      </p:sp>
      <p:sp>
        <p:nvSpPr>
          <p:cNvPr id="12" name="ZoneTexte 11">
            <a:extLst>
              <a:ext uri="{FF2B5EF4-FFF2-40B4-BE49-F238E27FC236}">
                <a16:creationId xmlns:a16="http://schemas.microsoft.com/office/drawing/2014/main" id="{D84E6509-1E5E-4F8E-A2B7-AB4A48284C36}"/>
              </a:ext>
            </a:extLst>
          </p:cNvPr>
          <p:cNvSpPr txBox="1"/>
          <p:nvPr/>
        </p:nvSpPr>
        <p:spPr>
          <a:xfrm>
            <a:off x="405782" y="971118"/>
            <a:ext cx="11621258" cy="954107"/>
          </a:xfrm>
          <a:prstGeom prst="rect">
            <a:avLst/>
          </a:prstGeom>
          <a:solidFill>
            <a:srgbClr val="9BE5CC"/>
          </a:solidFill>
          <a:ln>
            <a:solidFill>
              <a:schemeClr val="accent2">
                <a:lumMod val="75000"/>
              </a:schemeClr>
            </a:solidFill>
          </a:ln>
        </p:spPr>
        <p:txBody>
          <a:bodyPr vert="horz" lIns="91440" tIns="45720" rIns="91440" bIns="45720" rtlCol="0" anchor="b">
            <a:noAutofit/>
          </a:bodyPr>
          <a:lstStyle>
            <a:lvl1pPr>
              <a:lnSpc>
                <a:spcPct val="100000"/>
              </a:lnSpc>
              <a:spcBef>
                <a:spcPct val="0"/>
              </a:spcBef>
              <a:buNone/>
              <a:defRPr sz="2800" b="1">
                <a:solidFill>
                  <a:srgbClr val="000000"/>
                </a:solidFill>
                <a:latin typeface="+mj-lt"/>
                <a:ea typeface="+mj-ea"/>
                <a:cs typeface="+mj-cs"/>
              </a:defRPr>
            </a:lvl1pPr>
          </a:lstStyle>
          <a:p>
            <a:r>
              <a:rPr lang="fr-FR" i="1" dirty="0">
                <a:sym typeface="Wingdings" panose="05000000000000000000" pitchFamily="2" charset="2"/>
              </a:rPr>
              <a:t>la destruction des seuils de moulins pour faciliter le déplacement des poissons et des sédiments ?</a:t>
            </a:r>
            <a:endParaRPr lang="fr-FR" i="1" dirty="0"/>
          </a:p>
        </p:txBody>
      </p:sp>
    </p:spTree>
    <p:extLst>
      <p:ext uri="{BB962C8B-B14F-4D97-AF65-F5344CB8AC3E}">
        <p14:creationId xmlns:p14="http://schemas.microsoft.com/office/powerpoint/2010/main" val="3822818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1000"/>
                                        <p:tgtEl>
                                          <p:spTgt spid="31"/>
                                        </p:tgtEl>
                                      </p:cBhvr>
                                    </p:animEffect>
                                    <p:anim calcmode="lin" valueType="num">
                                      <p:cBhvr>
                                        <p:cTn id="45" dur="1000" fill="hold"/>
                                        <p:tgtEl>
                                          <p:spTgt spid="31"/>
                                        </p:tgtEl>
                                        <p:attrNameLst>
                                          <p:attrName>ppt_x</p:attrName>
                                        </p:attrNameLst>
                                      </p:cBhvr>
                                      <p:tavLst>
                                        <p:tav tm="0">
                                          <p:val>
                                            <p:strVal val="#ppt_x"/>
                                          </p:val>
                                        </p:tav>
                                        <p:tav tm="100000">
                                          <p:val>
                                            <p:strVal val="#ppt_x"/>
                                          </p:val>
                                        </p:tav>
                                      </p:tavLst>
                                    </p:anim>
                                    <p:anim calcmode="lin" valueType="num">
                                      <p:cBhvr>
                                        <p:cTn id="46" dur="1000" fill="hold"/>
                                        <p:tgtEl>
                                          <p:spTgt spid="3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1000"/>
                                        <p:tgtEl>
                                          <p:spTgt spid="38"/>
                                        </p:tgtEl>
                                      </p:cBhvr>
                                    </p:animEffect>
                                    <p:anim calcmode="lin" valueType="num">
                                      <p:cBhvr>
                                        <p:cTn id="50" dur="1000" fill="hold"/>
                                        <p:tgtEl>
                                          <p:spTgt spid="38"/>
                                        </p:tgtEl>
                                        <p:attrNameLst>
                                          <p:attrName>ppt_x</p:attrName>
                                        </p:attrNameLst>
                                      </p:cBhvr>
                                      <p:tavLst>
                                        <p:tav tm="0">
                                          <p:val>
                                            <p:strVal val="#ppt_x"/>
                                          </p:val>
                                        </p:tav>
                                        <p:tav tm="100000">
                                          <p:val>
                                            <p:strVal val="#ppt_x"/>
                                          </p:val>
                                        </p:tav>
                                      </p:tavLst>
                                    </p:anim>
                                    <p:anim calcmode="lin" valueType="num">
                                      <p:cBhvr>
                                        <p:cTn id="5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8" grpId="0"/>
      <p:bldP spid="4" grpId="0" animBg="1"/>
      <p:bldP spid="20"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EC9E99-8786-4228-8049-EF84CD5510AF}"/>
              </a:ext>
            </a:extLst>
          </p:cNvPr>
          <p:cNvSpPr>
            <a:spLocks noGrp="1"/>
          </p:cNvSpPr>
          <p:nvPr>
            <p:ph type="title"/>
          </p:nvPr>
        </p:nvSpPr>
        <p:spPr>
          <a:xfrm>
            <a:off x="0" y="235322"/>
            <a:ext cx="12188825" cy="944833"/>
          </a:xfrm>
          <a:solidFill>
            <a:srgbClr val="9BE5CC"/>
          </a:solidFill>
          <a:ln>
            <a:solidFill>
              <a:schemeClr val="accent2">
                <a:lumMod val="75000"/>
              </a:schemeClr>
            </a:solidFill>
          </a:ln>
        </p:spPr>
        <p:txBody>
          <a:bodyPr vert="horz" lIns="91440" tIns="45720" rIns="91440" bIns="45720" rtlCol="0" anchor="b">
            <a:noAutofit/>
          </a:bodyPr>
          <a:lstStyle/>
          <a:p>
            <a:pPr algn="ctr">
              <a:lnSpc>
                <a:spcPct val="100000"/>
              </a:lnSpc>
            </a:pPr>
            <a:r>
              <a:rPr lang="fr-FR" sz="2800" b="1" dirty="0">
                <a:solidFill>
                  <a:srgbClr val="000000"/>
                </a:solidFill>
              </a:rPr>
              <a:t>En 1850, les castors et les moulins lèguent aux générations à venir </a:t>
            </a:r>
            <a:br>
              <a:rPr lang="fr-FR" sz="2800" b="1" dirty="0">
                <a:solidFill>
                  <a:srgbClr val="000000"/>
                </a:solidFill>
              </a:rPr>
            </a:br>
            <a:r>
              <a:rPr lang="fr-FR" sz="2800" b="1" dirty="0">
                <a:solidFill>
                  <a:srgbClr val="000000"/>
                </a:solidFill>
              </a:rPr>
              <a:t>100 000 saumons dans la Loire et une biodiversité aquatique intacte</a:t>
            </a:r>
          </a:p>
        </p:txBody>
      </p:sp>
      <p:pic>
        <p:nvPicPr>
          <p:cNvPr id="26" name="Image 25">
            <a:extLst>
              <a:ext uri="{FF2B5EF4-FFF2-40B4-BE49-F238E27FC236}">
                <a16:creationId xmlns:a16="http://schemas.microsoft.com/office/drawing/2014/main" id="{3186E60C-2890-4362-B59F-DC0F14150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16" y="3505192"/>
            <a:ext cx="2647157" cy="1677206"/>
          </a:xfrm>
          <a:prstGeom prst="rect">
            <a:avLst/>
          </a:prstGeom>
          <a:ln w="76200">
            <a:solidFill>
              <a:schemeClr val="tx2"/>
            </a:solidFill>
          </a:ln>
        </p:spPr>
      </p:pic>
      <p:pic>
        <p:nvPicPr>
          <p:cNvPr id="27" name="Image 26">
            <a:extLst>
              <a:ext uri="{FF2B5EF4-FFF2-40B4-BE49-F238E27FC236}">
                <a16:creationId xmlns:a16="http://schemas.microsoft.com/office/drawing/2014/main" id="{60FBF66A-CF42-4A83-A09D-BD8ED8739A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6020" y="4861725"/>
            <a:ext cx="2475578" cy="1856684"/>
          </a:xfrm>
          <a:prstGeom prst="rect">
            <a:avLst/>
          </a:prstGeom>
          <a:ln w="76200">
            <a:solidFill>
              <a:schemeClr val="tx2"/>
            </a:solidFill>
          </a:ln>
        </p:spPr>
      </p:pic>
      <p:pic>
        <p:nvPicPr>
          <p:cNvPr id="28" name="Image 27">
            <a:extLst>
              <a:ext uri="{FF2B5EF4-FFF2-40B4-BE49-F238E27FC236}">
                <a16:creationId xmlns:a16="http://schemas.microsoft.com/office/drawing/2014/main" id="{BAAD2F05-5905-4A9C-A995-C41A48040C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4424" y="2313431"/>
            <a:ext cx="1729385" cy="2306947"/>
          </a:xfrm>
          <a:prstGeom prst="rect">
            <a:avLst/>
          </a:prstGeom>
          <a:ln w="76200">
            <a:solidFill>
              <a:schemeClr val="tx2"/>
            </a:solidFill>
          </a:ln>
        </p:spPr>
      </p:pic>
      <p:sp>
        <p:nvSpPr>
          <p:cNvPr id="41" name="ZoneTexte 40">
            <a:extLst>
              <a:ext uri="{FF2B5EF4-FFF2-40B4-BE49-F238E27FC236}">
                <a16:creationId xmlns:a16="http://schemas.microsoft.com/office/drawing/2014/main" id="{6CF4146D-13C9-410A-828E-4DC5704001F3}"/>
              </a:ext>
            </a:extLst>
          </p:cNvPr>
          <p:cNvSpPr txBox="1"/>
          <p:nvPr/>
        </p:nvSpPr>
        <p:spPr>
          <a:xfrm>
            <a:off x="6216146" y="5115735"/>
            <a:ext cx="5174044" cy="471096"/>
          </a:xfrm>
          <a:prstGeom prst="rect">
            <a:avLst/>
          </a:prstGeom>
          <a:solidFill>
            <a:srgbClr val="9BE5CC"/>
          </a:solidFill>
          <a:ln>
            <a:solidFill>
              <a:schemeClr val="accent2">
                <a:lumMod val="75000"/>
              </a:schemeClr>
            </a:solidFill>
          </a:ln>
        </p:spPr>
        <p:txBody>
          <a:bodyPr vert="horz" lIns="91440" tIns="45720" rIns="91440" bIns="45720" rtlCol="0" anchor="b">
            <a:noAutofit/>
          </a:bodyPr>
          <a:lstStyle>
            <a:lvl1pPr algn="ctr">
              <a:lnSpc>
                <a:spcPct val="100000"/>
              </a:lnSpc>
              <a:spcBef>
                <a:spcPct val="0"/>
              </a:spcBef>
              <a:buNone/>
              <a:defRPr sz="2800" b="1">
                <a:solidFill>
                  <a:srgbClr val="000000"/>
                </a:solidFill>
                <a:latin typeface="+mj-lt"/>
                <a:ea typeface="+mj-ea"/>
                <a:cs typeface="+mj-cs"/>
              </a:defRPr>
            </a:lvl1pPr>
          </a:lstStyle>
          <a:p>
            <a:r>
              <a:rPr lang="fr-FR" sz="2000" dirty="0"/>
              <a:t>ENCORE MOINS DE POISSONS</a:t>
            </a:r>
          </a:p>
        </p:txBody>
      </p:sp>
      <p:sp>
        <p:nvSpPr>
          <p:cNvPr id="16" name="ZoneTexte 15">
            <a:extLst>
              <a:ext uri="{FF2B5EF4-FFF2-40B4-BE49-F238E27FC236}">
                <a16:creationId xmlns:a16="http://schemas.microsoft.com/office/drawing/2014/main" id="{4DB066C5-126B-480E-B44E-6B5C56F2CC61}"/>
              </a:ext>
            </a:extLst>
          </p:cNvPr>
          <p:cNvSpPr txBox="1"/>
          <p:nvPr/>
        </p:nvSpPr>
        <p:spPr>
          <a:xfrm>
            <a:off x="534229" y="1411501"/>
            <a:ext cx="11120368" cy="584775"/>
          </a:xfrm>
          <a:prstGeom prst="rect">
            <a:avLst/>
          </a:prstGeom>
          <a:noFill/>
        </p:spPr>
        <p:txBody>
          <a:bodyPr wrap="square">
            <a:spAutoFit/>
          </a:bodyPr>
          <a:lstStyle/>
          <a:p>
            <a:r>
              <a:rPr lang="en-ZA" sz="1600" i="1" dirty="0"/>
              <a:t>In 1850, the beavers and the mills nevertheless bequeath to the generations to come 100,000 salmon in the Loire river and an intact aquatic biodiversity.</a:t>
            </a:r>
          </a:p>
        </p:txBody>
      </p:sp>
      <p:sp>
        <p:nvSpPr>
          <p:cNvPr id="17" name="Rectangle : coins arrondis 16">
            <a:extLst>
              <a:ext uri="{FF2B5EF4-FFF2-40B4-BE49-F238E27FC236}">
                <a16:creationId xmlns:a16="http://schemas.microsoft.com/office/drawing/2014/main" id="{18B76A53-2C4A-4425-A39F-814BB4769234}"/>
              </a:ext>
            </a:extLst>
          </p:cNvPr>
          <p:cNvSpPr/>
          <p:nvPr/>
        </p:nvSpPr>
        <p:spPr>
          <a:xfrm>
            <a:off x="7323587" y="2002679"/>
            <a:ext cx="2785384" cy="363152"/>
          </a:xfrm>
          <a:prstGeom prst="roundRect">
            <a:avLst/>
          </a:prstGeom>
          <a:solidFill>
            <a:srgbClr val="9BE5CC"/>
          </a:solidFill>
          <a:ln>
            <a:solidFill>
              <a:schemeClr val="accent2">
                <a:lumMod val="75000"/>
              </a:schemeClr>
            </a:solidFill>
          </a:ln>
        </p:spPr>
        <p:txBody>
          <a:bodyPr vert="horz" lIns="91440" tIns="45720" rIns="91440" bIns="45720" rtlCol="0" anchor="b">
            <a:noAutofit/>
          </a:bodyPr>
          <a:lstStyle/>
          <a:p>
            <a:pPr algn="ctr">
              <a:spcBef>
                <a:spcPct val="0"/>
              </a:spcBef>
            </a:pPr>
            <a:r>
              <a:rPr lang="fr-FR" sz="2000" b="1" dirty="0">
                <a:solidFill>
                  <a:srgbClr val="000000"/>
                </a:solidFill>
                <a:latin typeface="+mj-lt"/>
                <a:ea typeface="+mj-ea"/>
                <a:cs typeface="+mj-cs"/>
              </a:rPr>
              <a:t>Conséquence</a:t>
            </a:r>
          </a:p>
        </p:txBody>
      </p:sp>
      <p:sp>
        <p:nvSpPr>
          <p:cNvPr id="3" name="ZoneTexte 2">
            <a:extLst>
              <a:ext uri="{FF2B5EF4-FFF2-40B4-BE49-F238E27FC236}">
                <a16:creationId xmlns:a16="http://schemas.microsoft.com/office/drawing/2014/main" id="{B6F91847-CDA0-4802-B298-F8CDD75F414D}"/>
              </a:ext>
            </a:extLst>
          </p:cNvPr>
          <p:cNvSpPr txBox="1"/>
          <p:nvPr/>
        </p:nvSpPr>
        <p:spPr>
          <a:xfrm>
            <a:off x="5551056" y="2700038"/>
            <a:ext cx="6496656" cy="1754326"/>
          </a:xfrm>
          <a:prstGeom prst="rect">
            <a:avLst/>
          </a:prstGeom>
          <a:noFill/>
          <a:ln w="57150">
            <a:solidFill>
              <a:srgbClr val="45CFA1"/>
            </a:solidFill>
          </a:ln>
        </p:spPr>
        <p:txBody>
          <a:bodyPr wrap="square" rtlCol="0">
            <a:spAutoFit/>
          </a:bodyPr>
          <a:lstStyle>
            <a:defPPr rtl="0">
              <a:defRPr lang="fr-fr"/>
            </a:defPPr>
            <a:lvl1pPr algn="ctr">
              <a:lnSpc>
                <a:spcPct val="90000"/>
              </a:lnSpc>
              <a:defRPr sz="2400" b="1"/>
            </a:lvl1pPr>
          </a:lstStyle>
          <a:p>
            <a:r>
              <a:rPr lang="fr-FR" dirty="0">
                <a:solidFill>
                  <a:schemeClr val="tx2"/>
                </a:solidFill>
              </a:rPr>
              <a:t>L’effacement des seuils de moulins créé une rivière qui n’a jamais existé, à laquelle la faune aquatique ne peut pas s’acclimater dans un environnement climatiquement chaotique.</a:t>
            </a:r>
          </a:p>
        </p:txBody>
      </p:sp>
      <p:sp>
        <p:nvSpPr>
          <p:cNvPr id="4" name="Flèche : bas 3">
            <a:extLst>
              <a:ext uri="{FF2B5EF4-FFF2-40B4-BE49-F238E27FC236}">
                <a16:creationId xmlns:a16="http://schemas.microsoft.com/office/drawing/2014/main" id="{A3DD8ED5-0D00-4025-ACC2-8AF1DF10BCFF}"/>
              </a:ext>
            </a:extLst>
          </p:cNvPr>
          <p:cNvSpPr/>
          <p:nvPr/>
        </p:nvSpPr>
        <p:spPr>
          <a:xfrm>
            <a:off x="8587144" y="4545706"/>
            <a:ext cx="432048" cy="471096"/>
          </a:xfrm>
          <a:prstGeom prst="downArrow">
            <a:avLst/>
          </a:prstGeom>
          <a:solidFill>
            <a:srgbClr val="45CFA1"/>
          </a:solidFill>
          <a:ln>
            <a:solidFill>
              <a:srgbClr val="45CF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1" name="ZoneTexte 20">
            <a:extLst>
              <a:ext uri="{FF2B5EF4-FFF2-40B4-BE49-F238E27FC236}">
                <a16:creationId xmlns:a16="http://schemas.microsoft.com/office/drawing/2014/main" id="{368C0053-2638-4F7D-96A6-B0E0F02A9B18}"/>
              </a:ext>
            </a:extLst>
          </p:cNvPr>
          <p:cNvSpPr txBox="1"/>
          <p:nvPr/>
        </p:nvSpPr>
        <p:spPr>
          <a:xfrm>
            <a:off x="5668998" y="6050336"/>
            <a:ext cx="6094562" cy="830997"/>
          </a:xfrm>
          <a:prstGeom prst="rect">
            <a:avLst/>
          </a:prstGeom>
          <a:noFill/>
        </p:spPr>
        <p:txBody>
          <a:bodyPr wrap="square">
            <a:spAutoFit/>
          </a:bodyPr>
          <a:lstStyle/>
          <a:p>
            <a:r>
              <a:rPr lang="en-US" sz="1600" i="1" dirty="0"/>
              <a:t>The erasure of mill weirs creates a river that never existed, to which aquatic fauna cannot acclimate in a climate chaotic environment. Even less fish</a:t>
            </a:r>
            <a:endParaRPr lang="fr-FR" sz="1600" i="1" dirty="0"/>
          </a:p>
        </p:txBody>
      </p:sp>
    </p:spTree>
    <p:extLst>
      <p:ext uri="{BB962C8B-B14F-4D97-AF65-F5344CB8AC3E}">
        <p14:creationId xmlns:p14="http://schemas.microsoft.com/office/powerpoint/2010/main" val="3458247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EC9E99-8786-4228-8049-EF84CD5510AF}"/>
              </a:ext>
            </a:extLst>
          </p:cNvPr>
          <p:cNvSpPr>
            <a:spLocks noGrp="1"/>
          </p:cNvSpPr>
          <p:nvPr>
            <p:ph type="title"/>
          </p:nvPr>
        </p:nvSpPr>
        <p:spPr>
          <a:xfrm>
            <a:off x="149664" y="322048"/>
            <a:ext cx="11889495" cy="909758"/>
          </a:xfrm>
          <a:solidFill>
            <a:srgbClr val="9BE5CC"/>
          </a:solidFill>
          <a:ln>
            <a:solidFill>
              <a:schemeClr val="accent2">
                <a:lumMod val="75000"/>
              </a:schemeClr>
            </a:solidFill>
          </a:ln>
        </p:spPr>
        <p:txBody>
          <a:bodyPr vert="horz" lIns="91440" tIns="45720" rIns="91440" bIns="45720" rtlCol="0" anchor="b">
            <a:noAutofit/>
          </a:bodyPr>
          <a:lstStyle/>
          <a:p>
            <a:pPr algn="ctr">
              <a:lnSpc>
                <a:spcPct val="100000"/>
              </a:lnSpc>
            </a:pPr>
            <a:r>
              <a:rPr lang="fr-FR" sz="2800" b="1" dirty="0">
                <a:solidFill>
                  <a:srgbClr val="000000"/>
                </a:solidFill>
              </a:rPr>
              <a:t>Cette politique de restauration de la continuité écologique par destructions des seuils </a:t>
            </a:r>
            <a:r>
              <a:rPr lang="fr-FR" sz="2800" b="1" dirty="0">
                <a:solidFill>
                  <a:srgbClr val="000000"/>
                </a:solidFill>
                <a:sym typeface="Wingdings" panose="05000000000000000000" pitchFamily="2" charset="2"/>
              </a:rPr>
              <a:t>à d</a:t>
            </a:r>
            <a:r>
              <a:rPr lang="fr-FR" sz="2800" b="1" dirty="0">
                <a:solidFill>
                  <a:srgbClr val="000000"/>
                </a:solidFill>
              </a:rPr>
              <a:t>es conséquences désastreuses sur la nature</a:t>
            </a:r>
          </a:p>
        </p:txBody>
      </p:sp>
      <p:pic>
        <p:nvPicPr>
          <p:cNvPr id="26" name="Image 25">
            <a:extLst>
              <a:ext uri="{FF2B5EF4-FFF2-40B4-BE49-F238E27FC236}">
                <a16:creationId xmlns:a16="http://schemas.microsoft.com/office/drawing/2014/main" id="{3186E60C-2890-4362-B59F-DC0F141509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562" y="4124593"/>
            <a:ext cx="2647157" cy="1677206"/>
          </a:xfrm>
          <a:prstGeom prst="rect">
            <a:avLst/>
          </a:prstGeom>
          <a:ln w="76200">
            <a:solidFill>
              <a:schemeClr val="tx2"/>
            </a:solidFill>
          </a:ln>
        </p:spPr>
      </p:pic>
      <p:pic>
        <p:nvPicPr>
          <p:cNvPr id="27" name="Image 26">
            <a:extLst>
              <a:ext uri="{FF2B5EF4-FFF2-40B4-BE49-F238E27FC236}">
                <a16:creationId xmlns:a16="http://schemas.microsoft.com/office/drawing/2014/main" id="{60FBF66A-CF42-4A83-A09D-BD8ED8739A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6840" y="4907392"/>
            <a:ext cx="2475578" cy="1856684"/>
          </a:xfrm>
          <a:prstGeom prst="rect">
            <a:avLst/>
          </a:prstGeom>
          <a:ln w="76200">
            <a:solidFill>
              <a:schemeClr val="tx2"/>
            </a:solidFill>
          </a:ln>
        </p:spPr>
      </p:pic>
      <p:pic>
        <p:nvPicPr>
          <p:cNvPr id="28" name="Image 27">
            <a:extLst>
              <a:ext uri="{FF2B5EF4-FFF2-40B4-BE49-F238E27FC236}">
                <a16:creationId xmlns:a16="http://schemas.microsoft.com/office/drawing/2014/main" id="{BAAD2F05-5905-4A9C-A995-C41A48040C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5244" y="2359087"/>
            <a:ext cx="1729385" cy="2306947"/>
          </a:xfrm>
          <a:prstGeom prst="rect">
            <a:avLst/>
          </a:prstGeom>
          <a:ln w="76200">
            <a:solidFill>
              <a:schemeClr val="tx2"/>
            </a:solidFill>
          </a:ln>
        </p:spPr>
      </p:pic>
      <p:sp>
        <p:nvSpPr>
          <p:cNvPr id="32" name="ZoneTexte 31">
            <a:extLst>
              <a:ext uri="{FF2B5EF4-FFF2-40B4-BE49-F238E27FC236}">
                <a16:creationId xmlns:a16="http://schemas.microsoft.com/office/drawing/2014/main" id="{48E43BF7-A1EC-4C30-994F-5ACA1BD8DF2D}"/>
              </a:ext>
            </a:extLst>
          </p:cNvPr>
          <p:cNvSpPr txBox="1"/>
          <p:nvPr/>
        </p:nvSpPr>
        <p:spPr>
          <a:xfrm>
            <a:off x="4618956" y="2932333"/>
            <a:ext cx="7076325" cy="1421928"/>
          </a:xfrm>
          <a:prstGeom prst="rect">
            <a:avLst/>
          </a:prstGeom>
          <a:noFill/>
          <a:ln w="57150">
            <a:solidFill>
              <a:srgbClr val="45CFA1"/>
            </a:solidFill>
          </a:ln>
        </p:spPr>
        <p:txBody>
          <a:bodyPr wrap="square" rtlCol="0">
            <a:spAutoFit/>
          </a:bodyPr>
          <a:lstStyle>
            <a:defPPr rtl="0">
              <a:defRPr lang="fr-fr"/>
            </a:defPPr>
            <a:lvl1pPr algn="ctr">
              <a:lnSpc>
                <a:spcPct val="90000"/>
              </a:lnSpc>
              <a:defRPr sz="2400" b="1"/>
            </a:lvl1pPr>
          </a:lstStyle>
          <a:p>
            <a:r>
              <a:rPr lang="fr-FR" dirty="0">
                <a:solidFill>
                  <a:schemeClr val="tx2"/>
                </a:solidFill>
              </a:rPr>
              <a:t>Disparition du 1er et plus ancien patrimoine anthropo-écologique de France : les rivières sauvages aux fonctionnalités restaurées grâce aux seuils des moulins</a:t>
            </a:r>
          </a:p>
        </p:txBody>
      </p:sp>
      <p:sp>
        <p:nvSpPr>
          <p:cNvPr id="40" name="ZoneTexte 39">
            <a:extLst>
              <a:ext uri="{FF2B5EF4-FFF2-40B4-BE49-F238E27FC236}">
                <a16:creationId xmlns:a16="http://schemas.microsoft.com/office/drawing/2014/main" id="{AFFA2F13-ADE5-4E74-9BDC-97F40DE1570A}"/>
              </a:ext>
            </a:extLst>
          </p:cNvPr>
          <p:cNvSpPr txBox="1"/>
          <p:nvPr/>
        </p:nvSpPr>
        <p:spPr>
          <a:xfrm>
            <a:off x="5882651" y="5806902"/>
            <a:ext cx="5881159" cy="830997"/>
          </a:xfrm>
          <a:prstGeom prst="rect">
            <a:avLst/>
          </a:prstGeom>
          <a:noFill/>
        </p:spPr>
        <p:txBody>
          <a:bodyPr wrap="square">
            <a:spAutoFit/>
          </a:bodyPr>
          <a:lstStyle/>
          <a:p>
            <a:r>
              <a:rPr lang="en-ZA" sz="1600" i="1" dirty="0"/>
              <a:t>Disappearance of access to water = disappearance of the 1st and oldest ecological heritage in France: wild rivers with their functionalities restored thanks to the mill weirs.</a:t>
            </a:r>
          </a:p>
        </p:txBody>
      </p:sp>
      <p:sp>
        <p:nvSpPr>
          <p:cNvPr id="16" name="Rectangle : coins arrondis 15">
            <a:extLst>
              <a:ext uri="{FF2B5EF4-FFF2-40B4-BE49-F238E27FC236}">
                <a16:creationId xmlns:a16="http://schemas.microsoft.com/office/drawing/2014/main" id="{B821640E-1B4E-4173-9157-E1ECC79192FA}"/>
              </a:ext>
            </a:extLst>
          </p:cNvPr>
          <p:cNvSpPr/>
          <p:nvPr/>
        </p:nvSpPr>
        <p:spPr>
          <a:xfrm>
            <a:off x="6856273" y="2148042"/>
            <a:ext cx="2601689" cy="363152"/>
          </a:xfrm>
          <a:prstGeom prst="roundRect">
            <a:avLst/>
          </a:prstGeom>
          <a:solidFill>
            <a:srgbClr val="9BE5CC"/>
          </a:solidFill>
          <a:ln>
            <a:solidFill>
              <a:schemeClr val="accent2">
                <a:lumMod val="75000"/>
              </a:schemeClr>
            </a:solidFill>
          </a:ln>
        </p:spPr>
        <p:txBody>
          <a:bodyPr vert="horz" lIns="91440" tIns="45720" rIns="91440" bIns="45720" rtlCol="0" anchor="b">
            <a:noAutofit/>
          </a:bodyPr>
          <a:lstStyle/>
          <a:p>
            <a:pPr algn="ctr">
              <a:spcBef>
                <a:spcPct val="0"/>
              </a:spcBef>
            </a:pPr>
            <a:r>
              <a:rPr lang="fr-FR" sz="2000" b="1" dirty="0">
                <a:solidFill>
                  <a:srgbClr val="000000"/>
                </a:solidFill>
                <a:latin typeface="+mj-lt"/>
                <a:ea typeface="+mj-ea"/>
                <a:cs typeface="+mj-cs"/>
              </a:rPr>
              <a:t>Conséquence</a:t>
            </a:r>
          </a:p>
        </p:txBody>
      </p:sp>
      <p:sp>
        <p:nvSpPr>
          <p:cNvPr id="20" name="ZoneTexte 19">
            <a:extLst>
              <a:ext uri="{FF2B5EF4-FFF2-40B4-BE49-F238E27FC236}">
                <a16:creationId xmlns:a16="http://schemas.microsoft.com/office/drawing/2014/main" id="{8CCBF390-CDC6-40A3-9C9A-A4EA9F67D99F}"/>
              </a:ext>
            </a:extLst>
          </p:cNvPr>
          <p:cNvSpPr txBox="1"/>
          <p:nvPr/>
        </p:nvSpPr>
        <p:spPr>
          <a:xfrm>
            <a:off x="994774" y="1497597"/>
            <a:ext cx="10422528" cy="338554"/>
          </a:xfrm>
          <a:prstGeom prst="rect">
            <a:avLst/>
          </a:prstGeom>
          <a:noFill/>
        </p:spPr>
        <p:txBody>
          <a:bodyPr wrap="square">
            <a:spAutoFit/>
          </a:bodyPr>
          <a:lstStyle/>
          <a:p>
            <a:r>
              <a:rPr lang="en-ZA" sz="1600" i="1" dirty="0"/>
              <a:t>This policy of restoring ecological continuity by destroying mill weirs has disastrous consequences on nature</a:t>
            </a:r>
          </a:p>
        </p:txBody>
      </p:sp>
      <p:pic>
        <p:nvPicPr>
          <p:cNvPr id="4" name="Graphique 3" descr="Grenouille">
            <a:extLst>
              <a:ext uri="{FF2B5EF4-FFF2-40B4-BE49-F238E27FC236}">
                <a16:creationId xmlns:a16="http://schemas.microsoft.com/office/drawing/2014/main" id="{FE7FAD9B-6A85-4F12-90B7-1386EC9F65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84124" y="4818195"/>
            <a:ext cx="594726" cy="594726"/>
          </a:xfrm>
          <a:prstGeom prst="rect">
            <a:avLst/>
          </a:prstGeom>
        </p:spPr>
      </p:pic>
      <p:pic>
        <p:nvPicPr>
          <p:cNvPr id="6" name="Graphique 5" descr="Serpent">
            <a:extLst>
              <a:ext uri="{FF2B5EF4-FFF2-40B4-BE49-F238E27FC236}">
                <a16:creationId xmlns:a16="http://schemas.microsoft.com/office/drawing/2014/main" id="{DCD4CB5E-E517-4E0E-868B-4C607A694B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10475207" y="4726691"/>
            <a:ext cx="553584" cy="553584"/>
          </a:xfrm>
          <a:prstGeom prst="rect">
            <a:avLst/>
          </a:prstGeom>
        </p:spPr>
      </p:pic>
      <p:pic>
        <p:nvPicPr>
          <p:cNvPr id="8" name="Graphique 7" descr="Chauves-souris">
            <a:extLst>
              <a:ext uri="{FF2B5EF4-FFF2-40B4-BE49-F238E27FC236}">
                <a16:creationId xmlns:a16="http://schemas.microsoft.com/office/drawing/2014/main" id="{41681EC4-4387-4502-96DE-8A50E3079C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25512" y="4620052"/>
            <a:ext cx="699228" cy="699228"/>
          </a:xfrm>
          <a:prstGeom prst="rect">
            <a:avLst/>
          </a:prstGeom>
        </p:spPr>
      </p:pic>
      <p:pic>
        <p:nvPicPr>
          <p:cNvPr id="13" name="Graphique 12" descr="Colibri">
            <a:extLst>
              <a:ext uri="{FF2B5EF4-FFF2-40B4-BE49-F238E27FC236}">
                <a16:creationId xmlns:a16="http://schemas.microsoft.com/office/drawing/2014/main" id="{DE129481-0F5C-40BA-ACFF-0CF1E049811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400583" y="4988219"/>
            <a:ext cx="499507" cy="499507"/>
          </a:xfrm>
          <a:prstGeom prst="rect">
            <a:avLst/>
          </a:prstGeom>
        </p:spPr>
      </p:pic>
      <p:pic>
        <p:nvPicPr>
          <p:cNvPr id="15" name="Graphique 14" descr="Canard">
            <a:extLst>
              <a:ext uri="{FF2B5EF4-FFF2-40B4-BE49-F238E27FC236}">
                <a16:creationId xmlns:a16="http://schemas.microsoft.com/office/drawing/2014/main" id="{E439231F-ABC8-493E-9057-56BE6A5B7B0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785881" y="4549816"/>
            <a:ext cx="683541" cy="683541"/>
          </a:xfrm>
          <a:prstGeom prst="rect">
            <a:avLst/>
          </a:prstGeom>
        </p:spPr>
      </p:pic>
      <p:pic>
        <p:nvPicPr>
          <p:cNvPr id="18" name="Graphique 17" descr="Rat">
            <a:extLst>
              <a:ext uri="{FF2B5EF4-FFF2-40B4-BE49-F238E27FC236}">
                <a16:creationId xmlns:a16="http://schemas.microsoft.com/office/drawing/2014/main" id="{6546538B-3AF9-4228-AA75-4D87B71BFDE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568355" y="4574169"/>
            <a:ext cx="541388" cy="541388"/>
          </a:xfrm>
          <a:prstGeom prst="rect">
            <a:avLst/>
          </a:prstGeom>
        </p:spPr>
      </p:pic>
      <p:pic>
        <p:nvPicPr>
          <p:cNvPr id="21" name="Graphique 20" descr="Hibou">
            <a:extLst>
              <a:ext uri="{FF2B5EF4-FFF2-40B4-BE49-F238E27FC236}">
                <a16:creationId xmlns:a16="http://schemas.microsoft.com/office/drawing/2014/main" id="{27BE8DD7-3E76-4FE6-A7AB-BD793792C7A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145243" y="4630227"/>
            <a:ext cx="694925" cy="694925"/>
          </a:xfrm>
          <a:prstGeom prst="rect">
            <a:avLst/>
          </a:prstGeom>
        </p:spPr>
      </p:pic>
      <p:pic>
        <p:nvPicPr>
          <p:cNvPr id="23" name="Graphique 22" descr="Coccinelle">
            <a:extLst>
              <a:ext uri="{FF2B5EF4-FFF2-40B4-BE49-F238E27FC236}">
                <a16:creationId xmlns:a16="http://schemas.microsoft.com/office/drawing/2014/main" id="{B3484A2C-4140-48F5-8A0E-26EC943DD42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9245526">
            <a:off x="5702155" y="4787996"/>
            <a:ext cx="503883" cy="503883"/>
          </a:xfrm>
          <a:prstGeom prst="rect">
            <a:avLst/>
          </a:prstGeom>
        </p:spPr>
      </p:pic>
      <p:pic>
        <p:nvPicPr>
          <p:cNvPr id="25" name="Graphique 24" descr="Scène de colline">
            <a:extLst>
              <a:ext uri="{FF2B5EF4-FFF2-40B4-BE49-F238E27FC236}">
                <a16:creationId xmlns:a16="http://schemas.microsoft.com/office/drawing/2014/main" id="{136EAF92-AE19-4434-93D6-1C8E489944D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862379" y="4565572"/>
            <a:ext cx="914400" cy="914400"/>
          </a:xfrm>
          <a:prstGeom prst="rect">
            <a:avLst/>
          </a:prstGeom>
        </p:spPr>
      </p:pic>
      <p:cxnSp>
        <p:nvCxnSpPr>
          <p:cNvPr id="30" name="Connecteur droit 29">
            <a:extLst>
              <a:ext uri="{FF2B5EF4-FFF2-40B4-BE49-F238E27FC236}">
                <a16:creationId xmlns:a16="http://schemas.microsoft.com/office/drawing/2014/main" id="{E43E2EEE-049A-4DA4-8AD5-9D9DC290304D}"/>
              </a:ext>
            </a:extLst>
          </p:cNvPr>
          <p:cNvCxnSpPr/>
          <p:nvPr/>
        </p:nvCxnSpPr>
        <p:spPr>
          <a:xfrm>
            <a:off x="5360647" y="4726691"/>
            <a:ext cx="6313909" cy="3888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087878A4-B52D-4321-AE70-75F3B109CE67}"/>
              </a:ext>
            </a:extLst>
          </p:cNvPr>
          <p:cNvCxnSpPr>
            <a:cxnSpLocks/>
          </p:cNvCxnSpPr>
          <p:nvPr/>
        </p:nvCxnSpPr>
        <p:spPr>
          <a:xfrm flipV="1">
            <a:off x="5360647" y="4650229"/>
            <a:ext cx="6206373" cy="6824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46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D2FAEDD-8A59-4E89-94F3-7644E15D5DFD}"/>
              </a:ext>
            </a:extLst>
          </p:cNvPr>
          <p:cNvSpPr txBox="1"/>
          <p:nvPr/>
        </p:nvSpPr>
        <p:spPr>
          <a:xfrm>
            <a:off x="4074759" y="-1995"/>
            <a:ext cx="3047975" cy="1089529"/>
          </a:xfrm>
          <a:prstGeom prst="rect">
            <a:avLst/>
          </a:prstGeom>
          <a:solidFill>
            <a:srgbClr val="9BE5CC"/>
          </a:solidFill>
        </p:spPr>
        <p:txBody>
          <a:bodyPr wrap="square">
            <a:spAutoFit/>
          </a:bodyPr>
          <a:lstStyle/>
          <a:p>
            <a:pPr algn="ctr">
              <a:lnSpc>
                <a:spcPct val="90000"/>
              </a:lnSpc>
            </a:pPr>
            <a:r>
              <a:rPr lang="fr-FR" sz="3600" b="1" dirty="0"/>
              <a:t>fusionne par le seuil</a:t>
            </a:r>
            <a:endParaRPr lang="fr-FR" sz="3600" dirty="0"/>
          </a:p>
        </p:txBody>
      </p:sp>
      <p:sp>
        <p:nvSpPr>
          <p:cNvPr id="6" name="ZoneTexte 5">
            <a:extLst>
              <a:ext uri="{FF2B5EF4-FFF2-40B4-BE49-F238E27FC236}">
                <a16:creationId xmlns:a16="http://schemas.microsoft.com/office/drawing/2014/main" id="{F863106B-80EC-4904-A571-AD6E6FBBE3B4}"/>
              </a:ext>
            </a:extLst>
          </p:cNvPr>
          <p:cNvSpPr txBox="1"/>
          <p:nvPr/>
        </p:nvSpPr>
        <p:spPr>
          <a:xfrm>
            <a:off x="4487255" y="3951440"/>
            <a:ext cx="2374369" cy="424732"/>
          </a:xfrm>
          <a:prstGeom prst="rect">
            <a:avLst/>
          </a:prstGeom>
          <a:solidFill>
            <a:srgbClr val="9BE5CC"/>
          </a:solidFill>
          <a:ln w="57150">
            <a:solidFill>
              <a:schemeClr val="tx2"/>
            </a:solidFill>
          </a:ln>
        </p:spPr>
        <p:txBody>
          <a:bodyPr wrap="square">
            <a:spAutoFit/>
          </a:bodyPr>
          <a:lstStyle>
            <a:defPPr rtl="0">
              <a:defRPr lang="fr-fr"/>
            </a:defPPr>
            <a:lvl1pPr algn="ctr">
              <a:lnSpc>
                <a:spcPct val="90000"/>
              </a:lnSpc>
              <a:defRPr sz="2400" b="1"/>
            </a:lvl1pPr>
          </a:lstStyle>
          <a:p>
            <a:r>
              <a:rPr lang="fr-FR" dirty="0"/>
              <a:t>Détruire le seuil</a:t>
            </a:r>
          </a:p>
        </p:txBody>
      </p:sp>
      <p:sp>
        <p:nvSpPr>
          <p:cNvPr id="7" name="ZoneTexte 6">
            <a:extLst>
              <a:ext uri="{FF2B5EF4-FFF2-40B4-BE49-F238E27FC236}">
                <a16:creationId xmlns:a16="http://schemas.microsoft.com/office/drawing/2014/main" id="{B660CBBD-2A27-44DF-B48F-1D27766371D2}"/>
              </a:ext>
            </a:extLst>
          </p:cNvPr>
          <p:cNvSpPr txBox="1"/>
          <p:nvPr/>
        </p:nvSpPr>
        <p:spPr>
          <a:xfrm>
            <a:off x="0" y="4712698"/>
            <a:ext cx="2452898" cy="590931"/>
          </a:xfrm>
          <a:prstGeom prst="rect">
            <a:avLst/>
          </a:prstGeom>
          <a:noFill/>
        </p:spPr>
        <p:txBody>
          <a:bodyPr wrap="square" rtlCol="0">
            <a:spAutoFit/>
          </a:bodyPr>
          <a:lstStyle/>
          <a:p>
            <a:pPr>
              <a:lnSpc>
                <a:spcPct val="90000"/>
              </a:lnSpc>
            </a:pPr>
            <a:r>
              <a:rPr lang="fr-FR" dirty="0"/>
              <a:t>C’est détruire le 3</a:t>
            </a:r>
            <a:r>
              <a:rPr lang="fr-FR" baseline="30000" dirty="0"/>
              <a:t>ème</a:t>
            </a:r>
            <a:r>
              <a:rPr lang="fr-FR" dirty="0"/>
              <a:t> patrimoine de France</a:t>
            </a:r>
          </a:p>
        </p:txBody>
      </p:sp>
      <p:sp>
        <p:nvSpPr>
          <p:cNvPr id="8" name="ZoneTexte 7">
            <a:extLst>
              <a:ext uri="{FF2B5EF4-FFF2-40B4-BE49-F238E27FC236}">
                <a16:creationId xmlns:a16="http://schemas.microsoft.com/office/drawing/2014/main" id="{68ED6A4F-8F1A-4042-98E5-021E8E6EB7FA}"/>
              </a:ext>
            </a:extLst>
          </p:cNvPr>
          <p:cNvSpPr txBox="1"/>
          <p:nvPr/>
        </p:nvSpPr>
        <p:spPr>
          <a:xfrm>
            <a:off x="9190756" y="4653136"/>
            <a:ext cx="2998069" cy="840230"/>
          </a:xfrm>
          <a:prstGeom prst="rect">
            <a:avLst/>
          </a:prstGeom>
          <a:noFill/>
        </p:spPr>
        <p:txBody>
          <a:bodyPr wrap="square" rtlCol="0">
            <a:spAutoFit/>
          </a:bodyPr>
          <a:lstStyle/>
          <a:p>
            <a:pPr algn="ctr">
              <a:lnSpc>
                <a:spcPct val="90000"/>
              </a:lnSpc>
            </a:pPr>
            <a:r>
              <a:rPr lang="fr-FR" dirty="0"/>
              <a:t>Et détruire le patrimoine inestimable légué par les rivières sauvages</a:t>
            </a:r>
          </a:p>
        </p:txBody>
      </p:sp>
      <p:sp>
        <p:nvSpPr>
          <p:cNvPr id="10" name="ZoneTexte 9">
            <a:extLst>
              <a:ext uri="{FF2B5EF4-FFF2-40B4-BE49-F238E27FC236}">
                <a16:creationId xmlns:a16="http://schemas.microsoft.com/office/drawing/2014/main" id="{242B404D-3F5D-4FCD-A2E9-F41603691F31}"/>
              </a:ext>
            </a:extLst>
          </p:cNvPr>
          <p:cNvSpPr txBox="1"/>
          <p:nvPr/>
        </p:nvSpPr>
        <p:spPr>
          <a:xfrm>
            <a:off x="199117" y="301879"/>
            <a:ext cx="2156053" cy="707886"/>
          </a:xfrm>
          <a:prstGeom prst="rect">
            <a:avLst/>
          </a:prstGeom>
          <a:noFill/>
        </p:spPr>
        <p:txBody>
          <a:bodyPr wrap="square">
            <a:spAutoFit/>
          </a:bodyPr>
          <a:lstStyle/>
          <a:p>
            <a:pPr algn="ctr"/>
            <a:r>
              <a:rPr lang="fr-FR" sz="2000" b="1" dirty="0"/>
              <a:t>Le patrimoine des hommes</a:t>
            </a:r>
          </a:p>
        </p:txBody>
      </p:sp>
      <p:sp>
        <p:nvSpPr>
          <p:cNvPr id="12" name="ZoneTexte 11">
            <a:extLst>
              <a:ext uri="{FF2B5EF4-FFF2-40B4-BE49-F238E27FC236}">
                <a16:creationId xmlns:a16="http://schemas.microsoft.com/office/drawing/2014/main" id="{3269EE9D-59D5-4558-AC44-81289A52B23D}"/>
              </a:ext>
            </a:extLst>
          </p:cNvPr>
          <p:cNvSpPr txBox="1"/>
          <p:nvPr/>
        </p:nvSpPr>
        <p:spPr>
          <a:xfrm>
            <a:off x="8693290" y="301878"/>
            <a:ext cx="2830791" cy="1015663"/>
          </a:xfrm>
          <a:prstGeom prst="rect">
            <a:avLst/>
          </a:prstGeom>
          <a:noFill/>
        </p:spPr>
        <p:txBody>
          <a:bodyPr wrap="square">
            <a:spAutoFit/>
          </a:bodyPr>
          <a:lstStyle/>
          <a:p>
            <a:pPr algn="ctr"/>
            <a:r>
              <a:rPr lang="fr-FR" sz="2000" b="1" dirty="0"/>
              <a:t>avec le patrimoine naturalisé des rivières régénérées </a:t>
            </a:r>
          </a:p>
        </p:txBody>
      </p:sp>
      <p:pic>
        <p:nvPicPr>
          <p:cNvPr id="14" name="Image 13">
            <a:extLst>
              <a:ext uri="{FF2B5EF4-FFF2-40B4-BE49-F238E27FC236}">
                <a16:creationId xmlns:a16="http://schemas.microsoft.com/office/drawing/2014/main" id="{07E5ACEC-20C6-4FAB-8E1B-25CCFC5F45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7060" y="1124060"/>
            <a:ext cx="1943371" cy="230494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Image 15">
            <a:extLst>
              <a:ext uri="{FF2B5EF4-FFF2-40B4-BE49-F238E27FC236}">
                <a16:creationId xmlns:a16="http://schemas.microsoft.com/office/drawing/2014/main" id="{CAE2BF74-691E-4D97-B479-3687CC192F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6164" y="4023859"/>
            <a:ext cx="2067695" cy="26272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Image 17">
            <a:extLst>
              <a:ext uri="{FF2B5EF4-FFF2-40B4-BE49-F238E27FC236}">
                <a16:creationId xmlns:a16="http://schemas.microsoft.com/office/drawing/2014/main" id="{BA89BECC-AB53-495D-BE05-52304D7FC1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886717" y="1050527"/>
            <a:ext cx="2756925" cy="20676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Image 19">
            <a:extLst>
              <a:ext uri="{FF2B5EF4-FFF2-40B4-BE49-F238E27FC236}">
                <a16:creationId xmlns:a16="http://schemas.microsoft.com/office/drawing/2014/main" id="{0EA68F91-0D01-435C-A9B4-489BE451FB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1624" y="710900"/>
            <a:ext cx="2067695" cy="2756927"/>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Image 20">
            <a:extLst>
              <a:ext uri="{FF2B5EF4-FFF2-40B4-BE49-F238E27FC236}">
                <a16:creationId xmlns:a16="http://schemas.microsoft.com/office/drawing/2014/main" id="{FB0037A3-093D-471A-8E50-46AAAC3325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9775" y="4550207"/>
            <a:ext cx="2406251" cy="1574525"/>
          </a:xfrm>
          <a:prstGeom prst="rect">
            <a:avLst/>
          </a:prstGeom>
        </p:spPr>
      </p:pic>
      <p:pic>
        <p:nvPicPr>
          <p:cNvPr id="22" name="Image 21">
            <a:extLst>
              <a:ext uri="{FF2B5EF4-FFF2-40B4-BE49-F238E27FC236}">
                <a16:creationId xmlns:a16="http://schemas.microsoft.com/office/drawing/2014/main" id="{4B787E0E-B899-4E80-9BB8-88EB1057CB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52898" y="3985933"/>
            <a:ext cx="1902087" cy="26272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Rectangle 22">
            <a:extLst>
              <a:ext uri="{FF2B5EF4-FFF2-40B4-BE49-F238E27FC236}">
                <a16:creationId xmlns:a16="http://schemas.microsoft.com/office/drawing/2014/main" id="{B20B4FC8-1992-4748-91CB-7B70423BEA1F}"/>
              </a:ext>
            </a:extLst>
          </p:cNvPr>
          <p:cNvSpPr/>
          <p:nvPr/>
        </p:nvSpPr>
        <p:spPr>
          <a:xfrm>
            <a:off x="-2457" y="3727590"/>
            <a:ext cx="12191282" cy="313041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5" name="ZoneTexte 24">
            <a:extLst>
              <a:ext uri="{FF2B5EF4-FFF2-40B4-BE49-F238E27FC236}">
                <a16:creationId xmlns:a16="http://schemas.microsoft.com/office/drawing/2014/main" id="{7BA5C522-1573-4A33-8536-5A807C116E9A}"/>
              </a:ext>
            </a:extLst>
          </p:cNvPr>
          <p:cNvSpPr txBox="1"/>
          <p:nvPr/>
        </p:nvSpPr>
        <p:spPr>
          <a:xfrm>
            <a:off x="9393646" y="2233759"/>
            <a:ext cx="2592288" cy="1077218"/>
          </a:xfrm>
          <a:prstGeom prst="rect">
            <a:avLst/>
          </a:prstGeom>
          <a:noFill/>
        </p:spPr>
        <p:txBody>
          <a:bodyPr wrap="square">
            <a:spAutoFit/>
          </a:bodyPr>
          <a:lstStyle/>
          <a:p>
            <a:r>
              <a:rPr lang="en-US" sz="1600" i="1" dirty="0"/>
              <a:t>The mills, heritage of men</a:t>
            </a:r>
            <a:r>
              <a:rPr lang="fr-FR" sz="1600" i="1" dirty="0"/>
              <a:t>, merge by the weird </a:t>
            </a:r>
            <a:r>
              <a:rPr lang="en-US" sz="1600" i="1" dirty="0"/>
              <a:t>with the naturalized heritage of regenerated rivers</a:t>
            </a:r>
            <a:endParaRPr lang="fr-FR" sz="1600" i="1" dirty="0"/>
          </a:p>
        </p:txBody>
      </p:sp>
      <p:sp>
        <p:nvSpPr>
          <p:cNvPr id="29" name="ZoneTexte 28">
            <a:extLst>
              <a:ext uri="{FF2B5EF4-FFF2-40B4-BE49-F238E27FC236}">
                <a16:creationId xmlns:a16="http://schemas.microsoft.com/office/drawing/2014/main" id="{A0F9B101-8918-4E92-851F-4892A19F1676}"/>
              </a:ext>
            </a:extLst>
          </p:cNvPr>
          <p:cNvSpPr txBox="1"/>
          <p:nvPr/>
        </p:nvSpPr>
        <p:spPr>
          <a:xfrm>
            <a:off x="9262764" y="5555158"/>
            <a:ext cx="2880433" cy="1323439"/>
          </a:xfrm>
          <a:prstGeom prst="rect">
            <a:avLst/>
          </a:prstGeom>
          <a:noFill/>
        </p:spPr>
        <p:txBody>
          <a:bodyPr wrap="square">
            <a:spAutoFit/>
          </a:bodyPr>
          <a:lstStyle/>
          <a:p>
            <a:r>
              <a:rPr lang="en-US" sz="1600" i="1" dirty="0"/>
              <a:t>Destroy the weir, It is to destroy the 3rd heritage of France, And destroy the priceless heritage bequeath by wild rivers</a:t>
            </a:r>
            <a:endParaRPr lang="fr-FR" sz="1600" i="1" dirty="0"/>
          </a:p>
        </p:txBody>
      </p:sp>
    </p:spTree>
    <p:extLst>
      <p:ext uri="{BB962C8B-B14F-4D97-AF65-F5344CB8AC3E}">
        <p14:creationId xmlns:p14="http://schemas.microsoft.com/office/powerpoint/2010/main" val="416130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1435A0-E75D-4062-A3C9-37FAB0EE7B30}"/>
              </a:ext>
            </a:extLst>
          </p:cNvPr>
          <p:cNvSpPr>
            <a:spLocks noGrp="1"/>
          </p:cNvSpPr>
          <p:nvPr>
            <p:ph type="title"/>
          </p:nvPr>
        </p:nvSpPr>
        <p:spPr>
          <a:xfrm>
            <a:off x="837828" y="116632"/>
            <a:ext cx="11161240" cy="936104"/>
          </a:xfrm>
          <a:solidFill>
            <a:srgbClr val="9BE5CC"/>
          </a:solidFill>
          <a:ln>
            <a:solidFill>
              <a:schemeClr val="accent2">
                <a:lumMod val="75000"/>
              </a:schemeClr>
            </a:solidFill>
          </a:ln>
        </p:spPr>
        <p:txBody>
          <a:bodyPr vert="horz" lIns="91440" tIns="45720" rIns="91440" bIns="45720" rtlCol="0" anchor="b">
            <a:noAutofit/>
          </a:bodyPr>
          <a:lstStyle/>
          <a:p>
            <a:pPr algn="ctr">
              <a:lnSpc>
                <a:spcPct val="100000"/>
              </a:lnSpc>
            </a:pPr>
            <a:r>
              <a:rPr lang="fr-FR" sz="2800" b="1" dirty="0">
                <a:solidFill>
                  <a:srgbClr val="000000"/>
                </a:solidFill>
              </a:rPr>
              <a:t>Mais chaque fois que les moulins sont en danger, les représentants du peuple volent à leur secours</a:t>
            </a:r>
          </a:p>
        </p:txBody>
      </p:sp>
      <p:sp>
        <p:nvSpPr>
          <p:cNvPr id="3" name="Espace réservé du contenu 2">
            <a:extLst>
              <a:ext uri="{FF2B5EF4-FFF2-40B4-BE49-F238E27FC236}">
                <a16:creationId xmlns:a16="http://schemas.microsoft.com/office/drawing/2014/main" id="{DA649E51-473B-41BB-86E0-C5F5E89EE946}"/>
              </a:ext>
            </a:extLst>
          </p:cNvPr>
          <p:cNvSpPr>
            <a:spLocks noGrp="1"/>
          </p:cNvSpPr>
          <p:nvPr>
            <p:ph idx="1"/>
          </p:nvPr>
        </p:nvSpPr>
        <p:spPr>
          <a:xfrm>
            <a:off x="847621" y="1802009"/>
            <a:ext cx="11161240" cy="3048744"/>
          </a:xfrm>
        </p:spPr>
        <p:txBody>
          <a:bodyPr>
            <a:normAutofit/>
          </a:bodyPr>
          <a:lstStyle/>
          <a:p>
            <a:r>
              <a:rPr lang="fr-FR" b="1" dirty="0"/>
              <a:t>1789 : Abolition de tous les privilèges à l'exception des droits d'eau : les moulins au service de la population, désormais exploités par des artisans</a:t>
            </a:r>
          </a:p>
          <a:p>
            <a:r>
              <a:rPr lang="fr-FR" b="1" dirty="0"/>
              <a:t>232 ans plus tard...</a:t>
            </a:r>
          </a:p>
          <a:p>
            <a:r>
              <a:rPr lang="fr-FR" b="1" dirty="0"/>
              <a:t>2021 : Les parlementaires interdisent la destruction des seuils de moulins (loi climat) et réaffirment leur utilité au service de la Nation ET de la nature</a:t>
            </a:r>
          </a:p>
          <a:p>
            <a:r>
              <a:rPr lang="fr-FR" b="1" dirty="0"/>
              <a:t>Ce qui constitue </a:t>
            </a:r>
            <a:r>
              <a:rPr lang="fr-FR" b="1" u="sng" dirty="0"/>
              <a:t>un patrimoine politique exceptionnel </a:t>
            </a:r>
            <a:r>
              <a:rPr lang="fr-FR" b="1" dirty="0"/>
              <a:t>!</a:t>
            </a:r>
          </a:p>
        </p:txBody>
      </p:sp>
      <p:sp>
        <p:nvSpPr>
          <p:cNvPr id="5" name="ZoneTexte 4">
            <a:extLst>
              <a:ext uri="{FF2B5EF4-FFF2-40B4-BE49-F238E27FC236}">
                <a16:creationId xmlns:a16="http://schemas.microsoft.com/office/drawing/2014/main" id="{F4D32527-469F-4AFE-B2CC-1FBBD397E8F8}"/>
              </a:ext>
            </a:extLst>
          </p:cNvPr>
          <p:cNvSpPr txBox="1"/>
          <p:nvPr/>
        </p:nvSpPr>
        <p:spPr>
          <a:xfrm>
            <a:off x="1629916" y="1068033"/>
            <a:ext cx="8640959" cy="338554"/>
          </a:xfrm>
          <a:prstGeom prst="rect">
            <a:avLst/>
          </a:prstGeom>
          <a:noFill/>
        </p:spPr>
        <p:txBody>
          <a:bodyPr wrap="square">
            <a:spAutoFit/>
          </a:bodyPr>
          <a:lstStyle/>
          <a:p>
            <a:r>
              <a:rPr lang="en-ZA" sz="1600" i="1" dirty="0"/>
              <a:t>But whenever the mills are in danger, the representatives of the people come to their aid</a:t>
            </a:r>
          </a:p>
        </p:txBody>
      </p:sp>
      <p:sp>
        <p:nvSpPr>
          <p:cNvPr id="7" name="ZoneTexte 6">
            <a:extLst>
              <a:ext uri="{FF2B5EF4-FFF2-40B4-BE49-F238E27FC236}">
                <a16:creationId xmlns:a16="http://schemas.microsoft.com/office/drawing/2014/main" id="{E2285111-C0AD-4CE4-8F02-7383E15DF5AE}"/>
              </a:ext>
            </a:extLst>
          </p:cNvPr>
          <p:cNvSpPr txBox="1"/>
          <p:nvPr/>
        </p:nvSpPr>
        <p:spPr>
          <a:xfrm>
            <a:off x="837828" y="5204604"/>
            <a:ext cx="11161240" cy="1323439"/>
          </a:xfrm>
          <a:prstGeom prst="rect">
            <a:avLst/>
          </a:prstGeom>
          <a:noFill/>
        </p:spPr>
        <p:txBody>
          <a:bodyPr wrap="square">
            <a:spAutoFit/>
          </a:bodyPr>
          <a:lstStyle/>
          <a:p>
            <a:r>
              <a:rPr lang="en-ZA" sz="1600" i="1" dirty="0"/>
              <a:t>1789 Abolition of all privileges except water rights: the mills at the service of the population, now operated by artisans</a:t>
            </a:r>
          </a:p>
          <a:p>
            <a:r>
              <a:rPr lang="en-ZA" sz="1600" i="1" dirty="0"/>
              <a:t>Then 232 years later ...</a:t>
            </a:r>
          </a:p>
          <a:p>
            <a:r>
              <a:rPr lang="en-US" sz="1600" i="1" dirty="0"/>
              <a:t>2021 Parliamentarians prohibit the destruction of mill weirs and reaffirm their usefulness in the service of the Nation AND nature, against the advice of the Ministry</a:t>
            </a:r>
          </a:p>
          <a:p>
            <a:r>
              <a:rPr lang="en-US" sz="1600" i="1" dirty="0"/>
              <a:t>What constitutes an exceptional political heritage!</a:t>
            </a:r>
            <a:endParaRPr lang="en-ZA" sz="1600" i="1" dirty="0"/>
          </a:p>
        </p:txBody>
      </p:sp>
    </p:spTree>
    <p:extLst>
      <p:ext uri="{BB962C8B-B14F-4D97-AF65-F5344CB8AC3E}">
        <p14:creationId xmlns:p14="http://schemas.microsoft.com/office/powerpoint/2010/main" val="28167617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AECD66-9D83-4501-B1BA-03EE046BCBBB}"/>
              </a:ext>
            </a:extLst>
          </p:cNvPr>
          <p:cNvSpPr>
            <a:spLocks noGrp="1"/>
          </p:cNvSpPr>
          <p:nvPr>
            <p:ph type="title"/>
          </p:nvPr>
        </p:nvSpPr>
        <p:spPr>
          <a:xfrm>
            <a:off x="1197869" y="90752"/>
            <a:ext cx="9865096" cy="936104"/>
          </a:xfrm>
          <a:solidFill>
            <a:srgbClr val="9BE5CC"/>
          </a:solidFill>
          <a:ln>
            <a:solidFill>
              <a:schemeClr val="accent2">
                <a:lumMod val="75000"/>
              </a:schemeClr>
            </a:solidFill>
          </a:ln>
        </p:spPr>
        <p:txBody>
          <a:bodyPr vert="horz" lIns="91440" tIns="45720" rIns="91440" bIns="45720" rtlCol="0" anchor="b">
            <a:noAutofit/>
          </a:bodyPr>
          <a:lstStyle/>
          <a:p>
            <a:pPr algn="ctr">
              <a:lnSpc>
                <a:spcPct val="100000"/>
              </a:lnSpc>
            </a:pPr>
            <a:r>
              <a:rPr lang="fr-FR" sz="2800" b="1" dirty="0">
                <a:solidFill>
                  <a:srgbClr val="000000"/>
                </a:solidFill>
              </a:rPr>
              <a:t>Demain un patrimoine startup : les moulins, une pépinière d’innovations depuis 2000 ans !</a:t>
            </a:r>
          </a:p>
        </p:txBody>
      </p:sp>
      <p:sp>
        <p:nvSpPr>
          <p:cNvPr id="3" name="Espace réservé du contenu 2">
            <a:extLst>
              <a:ext uri="{FF2B5EF4-FFF2-40B4-BE49-F238E27FC236}">
                <a16:creationId xmlns:a16="http://schemas.microsoft.com/office/drawing/2014/main" id="{96257D98-41AC-41A4-9AB7-F6A92A6AB03B}"/>
              </a:ext>
            </a:extLst>
          </p:cNvPr>
          <p:cNvSpPr>
            <a:spLocks noGrp="1"/>
          </p:cNvSpPr>
          <p:nvPr>
            <p:ph idx="1"/>
          </p:nvPr>
        </p:nvSpPr>
        <p:spPr>
          <a:xfrm>
            <a:off x="1293812" y="1736812"/>
            <a:ext cx="9769152" cy="3384376"/>
          </a:xfrm>
        </p:spPr>
        <p:txBody>
          <a:bodyPr>
            <a:normAutofit/>
          </a:bodyPr>
          <a:lstStyle/>
          <a:p>
            <a:pPr>
              <a:lnSpc>
                <a:spcPct val="100000"/>
              </a:lnSpc>
            </a:pPr>
            <a:r>
              <a:rPr lang="fr-FR" b="1" dirty="0"/>
              <a:t>Les moulins sont au service de la population depuis qu’ils existent. Aujourd’hui nous remercions les députés de 1789 qui nous permettent de lutter contre les causes et les conséquences du réchauffement climatique : énergie électrique renouvelable, conservation de l’eau et Hydrogène bientôt </a:t>
            </a:r>
            <a:endParaRPr lang="fr-FR" b="1" dirty="0">
              <a:sym typeface="Wingdings" panose="05000000000000000000" pitchFamily="2" charset="2"/>
            </a:endParaRPr>
          </a:p>
          <a:p>
            <a:pPr>
              <a:lnSpc>
                <a:spcPct val="100000"/>
              </a:lnSpc>
            </a:pPr>
            <a:r>
              <a:rPr lang="fr-FR" b="1" dirty="0">
                <a:sym typeface="Wingdings" panose="05000000000000000000" pitchFamily="2" charset="2"/>
              </a:rPr>
              <a:t>En 2270, la population remerciera les députés de l’Assemblée Nationale de 2021 d’avoir sauvé les moulins pour des services que nous n’imaginons pas aujourd’hui.</a:t>
            </a:r>
            <a:endParaRPr lang="fr-FR" b="1" dirty="0"/>
          </a:p>
        </p:txBody>
      </p:sp>
      <p:sp>
        <p:nvSpPr>
          <p:cNvPr id="5" name="ZoneTexte 4">
            <a:extLst>
              <a:ext uri="{FF2B5EF4-FFF2-40B4-BE49-F238E27FC236}">
                <a16:creationId xmlns:a16="http://schemas.microsoft.com/office/drawing/2014/main" id="{11F70484-9BED-4D47-A33D-DD8B74A58A00}"/>
              </a:ext>
            </a:extLst>
          </p:cNvPr>
          <p:cNvSpPr txBox="1"/>
          <p:nvPr/>
        </p:nvSpPr>
        <p:spPr>
          <a:xfrm>
            <a:off x="1197869" y="5306889"/>
            <a:ext cx="10201199" cy="1323439"/>
          </a:xfrm>
          <a:prstGeom prst="rect">
            <a:avLst/>
          </a:prstGeom>
          <a:noFill/>
        </p:spPr>
        <p:txBody>
          <a:bodyPr wrap="square">
            <a:spAutoFit/>
          </a:bodyPr>
          <a:lstStyle/>
          <a:p>
            <a:r>
              <a:rPr lang="en-ZA" sz="1600" i="1" dirty="0"/>
              <a:t>The mills have served the nation for as long as they existed. Thanks are due to he deputies of 1789 who allowed us today to fight against the causes and consequences of global warming: renewable electric energy, Hydrogen and water conservation</a:t>
            </a:r>
          </a:p>
          <a:p>
            <a:r>
              <a:rPr lang="en-ZA" sz="1600" i="1" dirty="0"/>
              <a:t>In 2270, the population will thank the deputies of the National Assembly of 2021 for having saved the mills for services that we do not imagine today.</a:t>
            </a:r>
          </a:p>
        </p:txBody>
      </p:sp>
      <p:sp>
        <p:nvSpPr>
          <p:cNvPr id="7" name="ZoneTexte 6">
            <a:extLst>
              <a:ext uri="{FF2B5EF4-FFF2-40B4-BE49-F238E27FC236}">
                <a16:creationId xmlns:a16="http://schemas.microsoft.com/office/drawing/2014/main" id="{CE558B70-1F9F-4D1F-AB9B-B13C535B4BFE}"/>
              </a:ext>
            </a:extLst>
          </p:cNvPr>
          <p:cNvSpPr txBox="1"/>
          <p:nvPr/>
        </p:nvSpPr>
        <p:spPr>
          <a:xfrm>
            <a:off x="2325961" y="1212557"/>
            <a:ext cx="7536904" cy="338554"/>
          </a:xfrm>
          <a:prstGeom prst="rect">
            <a:avLst/>
          </a:prstGeom>
          <a:noFill/>
        </p:spPr>
        <p:txBody>
          <a:bodyPr wrap="square">
            <a:spAutoFit/>
          </a:bodyPr>
          <a:lstStyle/>
          <a:p>
            <a:r>
              <a:rPr lang="en-US" sz="1600" i="1" dirty="0"/>
              <a:t>A startup heritage: the mills, a breeding ground for innovations for 2000 years!</a:t>
            </a:r>
            <a:endParaRPr lang="fr-FR" sz="1600" i="1" dirty="0"/>
          </a:p>
        </p:txBody>
      </p:sp>
    </p:spTree>
    <p:extLst>
      <p:ext uri="{BB962C8B-B14F-4D97-AF65-F5344CB8AC3E}">
        <p14:creationId xmlns:p14="http://schemas.microsoft.com/office/powerpoint/2010/main" val="3466683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P1010929.jpg">
            <a:extLst>
              <a:ext uri="{FF2B5EF4-FFF2-40B4-BE49-F238E27FC236}">
                <a16:creationId xmlns:a16="http://schemas.microsoft.com/office/drawing/2014/main" id="{BB664B82-6FCC-42B2-A01F-DC9A153698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7554" y="-27384"/>
            <a:ext cx="2592288" cy="3456384"/>
          </a:xfrm>
          <a:prstGeom prst="rect">
            <a:avLst/>
          </a:prstGeom>
        </p:spPr>
      </p:pic>
      <p:sp>
        <p:nvSpPr>
          <p:cNvPr id="2" name="Titre 1"/>
          <p:cNvSpPr>
            <a:spLocks noGrp="1"/>
          </p:cNvSpPr>
          <p:nvPr>
            <p:ph type="ctrTitle"/>
          </p:nvPr>
        </p:nvSpPr>
        <p:spPr>
          <a:xfrm>
            <a:off x="1572129" y="1311479"/>
            <a:ext cx="6975247" cy="1558943"/>
          </a:xfrm>
        </p:spPr>
        <p:txBody>
          <a:bodyPr rtlCol="0">
            <a:noAutofit/>
          </a:bodyPr>
          <a:lstStyle/>
          <a:p>
            <a:pPr algn="ctr" rtl="0"/>
            <a:r>
              <a:rPr lang="fr-FR" sz="4400" b="1" dirty="0"/>
              <a:t>Merci de votre attention</a:t>
            </a:r>
          </a:p>
        </p:txBody>
      </p:sp>
      <p:pic>
        <p:nvPicPr>
          <p:cNvPr id="9" name="Image 8">
            <a:extLst>
              <a:ext uri="{FF2B5EF4-FFF2-40B4-BE49-F238E27FC236}">
                <a16:creationId xmlns:a16="http://schemas.microsoft.com/office/drawing/2014/main" id="{AA90D344-B274-477E-AF89-5E8D25686D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239090"/>
            <a:ext cx="3502124" cy="2626593"/>
          </a:xfrm>
          <a:prstGeom prst="rect">
            <a:avLst/>
          </a:prstGeom>
        </p:spPr>
      </p:pic>
      <p:sp>
        <p:nvSpPr>
          <p:cNvPr id="12" name="ZoneTexte 11">
            <a:extLst>
              <a:ext uri="{FF2B5EF4-FFF2-40B4-BE49-F238E27FC236}">
                <a16:creationId xmlns:a16="http://schemas.microsoft.com/office/drawing/2014/main" id="{CC085B06-2435-4BBF-A571-5115BA56EEBE}"/>
              </a:ext>
            </a:extLst>
          </p:cNvPr>
          <p:cNvSpPr txBox="1"/>
          <p:nvPr/>
        </p:nvSpPr>
        <p:spPr>
          <a:xfrm>
            <a:off x="9736455" y="6021288"/>
            <a:ext cx="2412135" cy="729430"/>
          </a:xfrm>
          <a:prstGeom prst="rect">
            <a:avLst/>
          </a:prstGeom>
          <a:noFill/>
        </p:spPr>
        <p:txBody>
          <a:bodyPr wrap="none" rtlCol="0">
            <a:spAutoFit/>
          </a:bodyPr>
          <a:lstStyle/>
          <a:p>
            <a:pPr>
              <a:lnSpc>
                <a:spcPct val="90000"/>
              </a:lnSpc>
            </a:pPr>
            <a:r>
              <a:rPr lang="fr-FR" sz="1600" i="1" dirty="0"/>
              <a:t>Patrice Cadet </a:t>
            </a:r>
          </a:p>
          <a:p>
            <a:pPr>
              <a:lnSpc>
                <a:spcPct val="90000"/>
              </a:lnSpc>
            </a:pPr>
            <a:r>
              <a:rPr lang="fr-FR" sz="1600" i="1" dirty="0"/>
              <a:t>FFAM-ASM Loire</a:t>
            </a:r>
          </a:p>
          <a:p>
            <a:pPr>
              <a:lnSpc>
                <a:spcPct val="90000"/>
              </a:lnSpc>
            </a:pPr>
            <a:r>
              <a:rPr lang="fr-FR" sz="1400" i="1" dirty="0"/>
              <a:t>Directeur de Recherche IRD</a:t>
            </a:r>
          </a:p>
        </p:txBody>
      </p:sp>
      <p:pic>
        <p:nvPicPr>
          <p:cNvPr id="8" name="Image 7">
            <a:extLst>
              <a:ext uri="{FF2B5EF4-FFF2-40B4-BE49-F238E27FC236}">
                <a16:creationId xmlns:a16="http://schemas.microsoft.com/office/drawing/2014/main" id="{521AB5B5-6F19-4877-9FCE-A5EC713764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997946" cy="1997946"/>
          </a:xfrm>
          <a:prstGeom prst="rect">
            <a:avLst/>
          </a:prstGeom>
        </p:spPr>
      </p:pic>
      <p:sp>
        <p:nvSpPr>
          <p:cNvPr id="3" name="ZoneTexte 2">
            <a:extLst>
              <a:ext uri="{FF2B5EF4-FFF2-40B4-BE49-F238E27FC236}">
                <a16:creationId xmlns:a16="http://schemas.microsoft.com/office/drawing/2014/main" id="{CBD380E2-9232-4BE6-98B5-E9E456AF4B6C}"/>
              </a:ext>
            </a:extLst>
          </p:cNvPr>
          <p:cNvSpPr txBox="1"/>
          <p:nvPr/>
        </p:nvSpPr>
        <p:spPr>
          <a:xfrm>
            <a:off x="2442909" y="565008"/>
            <a:ext cx="5823239" cy="867930"/>
          </a:xfrm>
          <a:prstGeom prst="rect">
            <a:avLst/>
          </a:prstGeom>
          <a:noFill/>
        </p:spPr>
        <p:txBody>
          <a:bodyPr wrap="square" rtlCol="0">
            <a:spAutoFit/>
          </a:bodyPr>
          <a:lstStyle/>
          <a:p>
            <a:pPr>
              <a:lnSpc>
                <a:spcPct val="90000"/>
              </a:lnSpc>
            </a:pPr>
            <a:r>
              <a:rPr lang="fr-FR" sz="2800" b="1" i="1" dirty="0"/>
              <a:t>Ces moulins, quel patrimoine tout de même !</a:t>
            </a:r>
          </a:p>
        </p:txBody>
      </p:sp>
      <p:sp>
        <p:nvSpPr>
          <p:cNvPr id="11" name="ZoneTexte 10">
            <a:extLst>
              <a:ext uri="{FF2B5EF4-FFF2-40B4-BE49-F238E27FC236}">
                <a16:creationId xmlns:a16="http://schemas.microsoft.com/office/drawing/2014/main" id="{A6DD38EF-9177-4898-A7AF-8AE204491F23}"/>
              </a:ext>
            </a:extLst>
          </p:cNvPr>
          <p:cNvSpPr txBox="1"/>
          <p:nvPr/>
        </p:nvSpPr>
        <p:spPr>
          <a:xfrm>
            <a:off x="1897789" y="3231590"/>
            <a:ext cx="4682708" cy="646331"/>
          </a:xfrm>
          <a:prstGeom prst="rect">
            <a:avLst/>
          </a:prstGeom>
          <a:noFill/>
        </p:spPr>
        <p:txBody>
          <a:bodyPr wrap="square">
            <a:spAutoFit/>
          </a:bodyPr>
          <a:lstStyle/>
          <a:p>
            <a:r>
              <a:rPr lang="en-US" i="1" dirty="0"/>
              <a:t>T</a:t>
            </a:r>
            <a:r>
              <a:rPr lang="en-ZA" i="1" dirty="0" err="1"/>
              <a:t>hese</a:t>
            </a:r>
            <a:r>
              <a:rPr lang="en-ZA" i="1" dirty="0"/>
              <a:t> mills, what a heritage !</a:t>
            </a:r>
          </a:p>
          <a:p>
            <a:r>
              <a:rPr lang="en-ZA" i="1" dirty="0"/>
              <a:t>Thank you for your attention</a:t>
            </a:r>
          </a:p>
        </p:txBody>
      </p:sp>
      <p:pic>
        <p:nvPicPr>
          <p:cNvPr id="10" name="Image 9">
            <a:extLst>
              <a:ext uri="{FF2B5EF4-FFF2-40B4-BE49-F238E27FC236}">
                <a16:creationId xmlns:a16="http://schemas.microsoft.com/office/drawing/2014/main" id="{EDE01FAD-3836-4BFE-9993-07A5BF1526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327498" y="3456726"/>
            <a:ext cx="3895951" cy="2921964"/>
          </a:xfrm>
          <a:prstGeom prst="rect">
            <a:avLst/>
          </a:prstGeom>
        </p:spPr>
      </p:pic>
    </p:spTree>
    <p:extLst>
      <p:ext uri="{BB962C8B-B14F-4D97-AF65-F5344CB8AC3E}">
        <p14:creationId xmlns:p14="http://schemas.microsoft.com/office/powerpoint/2010/main" val="4156983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p:cNvSpPr>
            <a:spLocks noGrp="1"/>
          </p:cNvSpPr>
          <p:nvPr>
            <p:ph type="title"/>
          </p:nvPr>
        </p:nvSpPr>
        <p:spPr>
          <a:xfrm>
            <a:off x="1125860" y="141607"/>
            <a:ext cx="10729193" cy="936104"/>
          </a:xfrm>
          <a:solidFill>
            <a:srgbClr val="9BE5CC"/>
          </a:solidFill>
          <a:ln>
            <a:solidFill>
              <a:schemeClr val="accent2">
                <a:lumMod val="75000"/>
              </a:schemeClr>
            </a:solidFill>
          </a:ln>
        </p:spPr>
        <p:txBody>
          <a:bodyPr rtlCol="0">
            <a:noAutofit/>
          </a:bodyPr>
          <a:lstStyle/>
          <a:p>
            <a:pPr>
              <a:lnSpc>
                <a:spcPct val="100000"/>
              </a:lnSpc>
            </a:pPr>
            <a:r>
              <a:rPr lang="fr-FR" sz="2800" b="1" dirty="0">
                <a:solidFill>
                  <a:srgbClr val="000000"/>
                </a:solidFill>
              </a:rPr>
              <a:t>Les moulins à eau ont été évoqués pour la 1</a:t>
            </a:r>
            <a:r>
              <a:rPr lang="fr-FR" sz="2800" b="1" baseline="30000" dirty="0">
                <a:solidFill>
                  <a:srgbClr val="000000"/>
                </a:solidFill>
              </a:rPr>
              <a:t>ère</a:t>
            </a:r>
            <a:r>
              <a:rPr lang="fr-FR" sz="2800" b="1" dirty="0">
                <a:solidFill>
                  <a:srgbClr val="000000"/>
                </a:solidFill>
              </a:rPr>
              <a:t> fois par VITRUVE, architecte romain du 1</a:t>
            </a:r>
            <a:r>
              <a:rPr lang="fr-FR" sz="2800" b="1" baseline="30000" dirty="0">
                <a:solidFill>
                  <a:srgbClr val="000000"/>
                </a:solidFill>
              </a:rPr>
              <a:t>er</a:t>
            </a:r>
            <a:r>
              <a:rPr lang="fr-FR" sz="2800" b="1" dirty="0">
                <a:solidFill>
                  <a:srgbClr val="000000"/>
                </a:solidFill>
              </a:rPr>
              <a:t> siècle avant notre ère</a:t>
            </a:r>
          </a:p>
        </p:txBody>
      </p:sp>
      <p:sp>
        <p:nvSpPr>
          <p:cNvPr id="14" name="Espace réservé du contenu 13"/>
          <p:cNvSpPr>
            <a:spLocks noGrp="1"/>
          </p:cNvSpPr>
          <p:nvPr>
            <p:ph idx="1"/>
          </p:nvPr>
        </p:nvSpPr>
        <p:spPr>
          <a:xfrm>
            <a:off x="1125861" y="2122449"/>
            <a:ext cx="5328592" cy="2857009"/>
          </a:xfrm>
        </p:spPr>
        <p:txBody>
          <a:bodyPr rtlCol="0">
            <a:noAutofit/>
          </a:bodyPr>
          <a:lstStyle/>
          <a:p>
            <a:r>
              <a:rPr lang="fr-FR" sz="2200" b="0" i="0" dirty="0">
                <a:effectLst/>
              </a:rPr>
              <a:t>La première représentation graphique d’une roue de moulin dans les catacombes de </a:t>
            </a:r>
            <a:r>
              <a:rPr lang="fr-FR" sz="2200" dirty="0"/>
              <a:t>Rome bâtie vers le milieu du 3</a:t>
            </a:r>
            <a:r>
              <a:rPr lang="fr-FR" sz="2200" baseline="30000" dirty="0"/>
              <a:t>ème</a:t>
            </a:r>
            <a:r>
              <a:rPr lang="fr-FR" sz="2200" dirty="0"/>
              <a:t> siècle de notre ère</a:t>
            </a:r>
          </a:p>
          <a:p>
            <a:r>
              <a:rPr lang="fr-FR" sz="2200" b="0" i="0" dirty="0">
                <a:effectLst/>
              </a:rPr>
              <a:t>La constante d’Archimède Pi détermine la distance entre deux augets. </a:t>
            </a:r>
          </a:p>
        </p:txBody>
      </p:sp>
      <p:pic>
        <p:nvPicPr>
          <p:cNvPr id="2" name="Image 1">
            <a:extLst>
              <a:ext uri="{FF2B5EF4-FFF2-40B4-BE49-F238E27FC236}">
                <a16:creationId xmlns:a16="http://schemas.microsoft.com/office/drawing/2014/main" id="{9A7F38D2-971A-4B57-BE76-D3EF93D156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1376" y="2215839"/>
            <a:ext cx="4832207" cy="3301393"/>
          </a:xfrm>
          <a:prstGeom prst="rect">
            <a:avLst/>
          </a:prstGeom>
        </p:spPr>
      </p:pic>
      <p:sp>
        <p:nvSpPr>
          <p:cNvPr id="6" name="ZoneTexte 5">
            <a:extLst>
              <a:ext uri="{FF2B5EF4-FFF2-40B4-BE49-F238E27FC236}">
                <a16:creationId xmlns:a16="http://schemas.microsoft.com/office/drawing/2014/main" id="{6DC31AE9-DDB0-49B8-9050-8853DB1FFFE1}"/>
              </a:ext>
            </a:extLst>
          </p:cNvPr>
          <p:cNvSpPr txBox="1"/>
          <p:nvPr/>
        </p:nvSpPr>
        <p:spPr>
          <a:xfrm>
            <a:off x="1125860" y="1232211"/>
            <a:ext cx="10729193" cy="646331"/>
          </a:xfrm>
          <a:prstGeom prst="rect">
            <a:avLst/>
          </a:prstGeom>
          <a:noFill/>
        </p:spPr>
        <p:txBody>
          <a:bodyPr wrap="square">
            <a:spAutoFit/>
          </a:bodyPr>
          <a:lstStyle/>
          <a:p>
            <a:r>
              <a:rPr lang="en-ZA" i="1" dirty="0">
                <a:latin typeface="Consolas" panose="020B0609020204030204" pitchFamily="49" charset="0"/>
              </a:rPr>
              <a:t>The water mills were mentioned for the first time by VITRUVE, a Roman architect of the 1st century BC</a:t>
            </a:r>
          </a:p>
        </p:txBody>
      </p:sp>
      <p:sp>
        <p:nvSpPr>
          <p:cNvPr id="8" name="ZoneTexte 7">
            <a:extLst>
              <a:ext uri="{FF2B5EF4-FFF2-40B4-BE49-F238E27FC236}">
                <a16:creationId xmlns:a16="http://schemas.microsoft.com/office/drawing/2014/main" id="{8FA33574-0409-4132-A884-EDDB4435DA70}"/>
              </a:ext>
            </a:extLst>
          </p:cNvPr>
          <p:cNvSpPr txBox="1"/>
          <p:nvPr/>
        </p:nvSpPr>
        <p:spPr>
          <a:xfrm>
            <a:off x="1270730" y="5085184"/>
            <a:ext cx="5471754" cy="1477328"/>
          </a:xfrm>
          <a:prstGeom prst="rect">
            <a:avLst/>
          </a:prstGeom>
          <a:noFill/>
        </p:spPr>
        <p:txBody>
          <a:bodyPr wrap="square">
            <a:spAutoFit/>
          </a:bodyPr>
          <a:lstStyle/>
          <a:p>
            <a:pPr algn="just"/>
            <a:r>
              <a:rPr lang="en-ZA" i="1" dirty="0">
                <a:latin typeface="Consolas" panose="020B0609020204030204" pitchFamily="49" charset="0"/>
              </a:rPr>
              <a:t>The first graphic representation of a mill wheel in the catacombs of Rome, built around the middle of the 3rd century AD</a:t>
            </a:r>
          </a:p>
          <a:p>
            <a:pPr algn="just"/>
            <a:r>
              <a:rPr lang="en-ZA" i="1" dirty="0">
                <a:latin typeface="Consolas" panose="020B0609020204030204" pitchFamily="49" charset="0"/>
              </a:rPr>
              <a:t>The Archimedes Pi constant determines the distance between two buckets.</a:t>
            </a:r>
          </a:p>
        </p:txBody>
      </p:sp>
    </p:spTree>
    <p:extLst>
      <p:ext uri="{BB962C8B-B14F-4D97-AF65-F5344CB8AC3E}">
        <p14:creationId xmlns:p14="http://schemas.microsoft.com/office/powerpoint/2010/main" val="1270821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13892" y="243677"/>
            <a:ext cx="10369151" cy="599728"/>
          </a:xfrm>
          <a:solidFill>
            <a:srgbClr val="9BE5CC"/>
          </a:solidFill>
          <a:ln>
            <a:solidFill>
              <a:schemeClr val="accent2">
                <a:lumMod val="75000"/>
              </a:schemeClr>
            </a:solidFill>
          </a:ln>
        </p:spPr>
        <p:txBody>
          <a:bodyPr vert="horz" lIns="91440" tIns="45720" rIns="91440" bIns="45720" rtlCol="0" anchor="b">
            <a:noAutofit/>
          </a:bodyPr>
          <a:lstStyle/>
          <a:p>
            <a:pPr algn="ctr">
              <a:lnSpc>
                <a:spcPct val="100000"/>
              </a:lnSpc>
            </a:pPr>
            <a:r>
              <a:rPr lang="fr-FR" sz="2800" b="1" dirty="0">
                <a:solidFill>
                  <a:srgbClr val="000000"/>
                </a:solidFill>
              </a:rPr>
              <a:t>A peine inventé, un impact social et culturel remarqué</a:t>
            </a:r>
          </a:p>
        </p:txBody>
      </p:sp>
      <p:sp>
        <p:nvSpPr>
          <p:cNvPr id="10" name="Espace réservé du contenu 9">
            <a:extLst>
              <a:ext uri="{FF2B5EF4-FFF2-40B4-BE49-F238E27FC236}">
                <a16:creationId xmlns:a16="http://schemas.microsoft.com/office/drawing/2014/main" id="{DFDAC10C-DA14-492E-81FA-D511E9E128B7}"/>
              </a:ext>
            </a:extLst>
          </p:cNvPr>
          <p:cNvSpPr>
            <a:spLocks noGrp="1"/>
          </p:cNvSpPr>
          <p:nvPr>
            <p:ph idx="1"/>
          </p:nvPr>
        </p:nvSpPr>
        <p:spPr>
          <a:xfrm>
            <a:off x="1318313" y="1412776"/>
            <a:ext cx="9601200" cy="4495800"/>
          </a:xfrm>
        </p:spPr>
        <p:txBody>
          <a:bodyPr/>
          <a:lstStyle/>
          <a:p>
            <a:pPr marL="0" indent="0">
              <a:buNone/>
            </a:pPr>
            <a:r>
              <a:rPr lang="fr-FR" dirty="0"/>
              <a:t>Déclaration d’Antipatros de </a:t>
            </a:r>
            <a:r>
              <a:rPr lang="fr-FR" dirty="0" err="1"/>
              <a:t>Tessalonique</a:t>
            </a:r>
            <a:r>
              <a:rPr lang="fr-FR" dirty="0"/>
              <a:t> (1</a:t>
            </a:r>
            <a:r>
              <a:rPr lang="fr-FR" baseline="30000" dirty="0"/>
              <a:t>er</a:t>
            </a:r>
            <a:r>
              <a:rPr lang="fr-FR" dirty="0"/>
              <a:t> siècle)</a:t>
            </a:r>
          </a:p>
        </p:txBody>
      </p:sp>
      <p:pic>
        <p:nvPicPr>
          <p:cNvPr id="11" name="Image 10">
            <a:extLst>
              <a:ext uri="{FF2B5EF4-FFF2-40B4-BE49-F238E27FC236}">
                <a16:creationId xmlns:a16="http://schemas.microsoft.com/office/drawing/2014/main" id="{02630637-80BA-4BC5-8D75-4E9EFEDFE68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3892" y="2203884"/>
            <a:ext cx="7914550" cy="3109364"/>
          </a:xfrm>
          <a:prstGeom prst="rect">
            <a:avLst/>
          </a:prstGeom>
          <a:noFill/>
          <a:ln>
            <a:noFill/>
          </a:ln>
        </p:spPr>
      </p:pic>
      <p:sp>
        <p:nvSpPr>
          <p:cNvPr id="6" name="ZoneTexte 5">
            <a:extLst>
              <a:ext uri="{FF2B5EF4-FFF2-40B4-BE49-F238E27FC236}">
                <a16:creationId xmlns:a16="http://schemas.microsoft.com/office/drawing/2014/main" id="{7EB3E0DC-326D-4C7F-968F-B4A0E060FCEC}"/>
              </a:ext>
            </a:extLst>
          </p:cNvPr>
          <p:cNvSpPr txBox="1"/>
          <p:nvPr/>
        </p:nvSpPr>
        <p:spPr>
          <a:xfrm>
            <a:off x="1413892" y="5583024"/>
            <a:ext cx="10413852" cy="646331"/>
          </a:xfrm>
          <a:prstGeom prst="rect">
            <a:avLst/>
          </a:prstGeom>
          <a:noFill/>
        </p:spPr>
        <p:txBody>
          <a:bodyPr wrap="square">
            <a:spAutoFit/>
          </a:bodyPr>
          <a:lstStyle/>
          <a:p>
            <a:r>
              <a:rPr lang="en-US" i="1" dirty="0"/>
              <a:t>Woman busy grinding wheat, stop straining your arms! you can sleep at your ease and let the birds sing that herald the dawn. Ceres order the Naiads to do what your hands did …</a:t>
            </a:r>
            <a:endParaRPr lang="fr-FR" i="1" dirty="0"/>
          </a:p>
        </p:txBody>
      </p:sp>
      <p:sp>
        <p:nvSpPr>
          <p:cNvPr id="8" name="ZoneTexte 7">
            <a:extLst>
              <a:ext uri="{FF2B5EF4-FFF2-40B4-BE49-F238E27FC236}">
                <a16:creationId xmlns:a16="http://schemas.microsoft.com/office/drawing/2014/main" id="{52B94363-C25E-45F3-8648-928C8E49183B}"/>
              </a:ext>
            </a:extLst>
          </p:cNvPr>
          <p:cNvSpPr txBox="1"/>
          <p:nvPr/>
        </p:nvSpPr>
        <p:spPr>
          <a:xfrm>
            <a:off x="3526395" y="949424"/>
            <a:ext cx="5136033" cy="338554"/>
          </a:xfrm>
          <a:prstGeom prst="rect">
            <a:avLst/>
          </a:prstGeom>
          <a:noFill/>
        </p:spPr>
        <p:txBody>
          <a:bodyPr wrap="square">
            <a:spAutoFit/>
          </a:bodyPr>
          <a:lstStyle/>
          <a:p>
            <a:r>
              <a:rPr lang="en-US" sz="1600" i="1" dirty="0"/>
              <a:t>Barely invented, a social and cultural impact noticed:</a:t>
            </a:r>
            <a:endParaRPr lang="fr-FR" sz="1600" i="1" dirty="0"/>
          </a:p>
        </p:txBody>
      </p:sp>
      <p:pic>
        <p:nvPicPr>
          <p:cNvPr id="5" name="Image 4">
            <a:extLst>
              <a:ext uri="{FF2B5EF4-FFF2-40B4-BE49-F238E27FC236}">
                <a16:creationId xmlns:a16="http://schemas.microsoft.com/office/drawing/2014/main" id="{462AD1B7-9872-4DCF-BECE-82F8E07EBE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8817" y="2203884"/>
            <a:ext cx="2038927" cy="3109364"/>
          </a:xfrm>
          <a:prstGeom prst="rect">
            <a:avLst/>
          </a:prstGeom>
        </p:spPr>
      </p:pic>
    </p:spTree>
    <p:extLst>
      <p:ext uri="{BB962C8B-B14F-4D97-AF65-F5344CB8AC3E}">
        <p14:creationId xmlns:p14="http://schemas.microsoft.com/office/powerpoint/2010/main" val="942682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D773C0-E90C-4E50-9AB8-1DB0D8872994}"/>
              </a:ext>
            </a:extLst>
          </p:cNvPr>
          <p:cNvSpPr>
            <a:spLocks noGrp="1"/>
          </p:cNvSpPr>
          <p:nvPr>
            <p:ph type="title"/>
          </p:nvPr>
        </p:nvSpPr>
        <p:spPr>
          <a:xfrm>
            <a:off x="837828" y="116632"/>
            <a:ext cx="10920242" cy="535979"/>
          </a:xfrm>
          <a:solidFill>
            <a:srgbClr val="9BE5CC"/>
          </a:solidFill>
          <a:ln>
            <a:solidFill>
              <a:schemeClr val="accent2">
                <a:lumMod val="75000"/>
              </a:schemeClr>
            </a:solidFill>
          </a:ln>
        </p:spPr>
        <p:txBody>
          <a:bodyPr vert="horz" lIns="91440" tIns="45720" rIns="91440" bIns="45720" rtlCol="0" anchor="b">
            <a:noAutofit/>
          </a:bodyPr>
          <a:lstStyle/>
          <a:p>
            <a:pPr>
              <a:lnSpc>
                <a:spcPct val="100000"/>
              </a:lnSpc>
            </a:pPr>
            <a:r>
              <a:rPr lang="fr-FR" sz="2800" b="1" dirty="0">
                <a:solidFill>
                  <a:srgbClr val="000000"/>
                </a:solidFill>
              </a:rPr>
              <a:t>100 000 moulins : le socle de la première révolution industrielle</a:t>
            </a:r>
          </a:p>
        </p:txBody>
      </p:sp>
      <p:sp>
        <p:nvSpPr>
          <p:cNvPr id="3" name="Espace réservé du contenu 2">
            <a:extLst>
              <a:ext uri="{FF2B5EF4-FFF2-40B4-BE49-F238E27FC236}">
                <a16:creationId xmlns:a16="http://schemas.microsoft.com/office/drawing/2014/main" id="{33BBD0B6-914F-42E9-AAED-AA7DF1FD7089}"/>
              </a:ext>
            </a:extLst>
          </p:cNvPr>
          <p:cNvSpPr>
            <a:spLocks noGrp="1"/>
          </p:cNvSpPr>
          <p:nvPr>
            <p:ph idx="1"/>
          </p:nvPr>
        </p:nvSpPr>
        <p:spPr>
          <a:xfrm>
            <a:off x="824840" y="1235561"/>
            <a:ext cx="10920243" cy="2967898"/>
          </a:xfrm>
        </p:spPr>
        <p:txBody>
          <a:bodyPr>
            <a:normAutofit/>
          </a:bodyPr>
          <a:lstStyle/>
          <a:p>
            <a:r>
              <a:rPr lang="fr-FR" dirty="0"/>
              <a:t>Au moyen-âge les moulins fournissent les produits alimentaires de première nécessité : farine pour le pain, l’huile et les fibres : Disparition des famines</a:t>
            </a:r>
          </a:p>
          <a:p>
            <a:pPr marL="274320" lvl="1" indent="0">
              <a:buNone/>
            </a:pPr>
            <a:r>
              <a:rPr lang="en-US" sz="1600" i="1" dirty="0"/>
              <a:t>In the Middle Ages, the mills provided essential food products: flour for bread, oil and fiber. End of famines</a:t>
            </a:r>
          </a:p>
          <a:p>
            <a:r>
              <a:rPr lang="fr-FR" dirty="0"/>
              <a:t>Tous les habitants vont au moulin chercher de la farine : </a:t>
            </a:r>
            <a:r>
              <a:rPr lang="fr-FR" b="1" dirty="0"/>
              <a:t>1</a:t>
            </a:r>
            <a:r>
              <a:rPr lang="fr-FR" b="1" baseline="30000" dirty="0"/>
              <a:t>er</a:t>
            </a:r>
            <a:r>
              <a:rPr lang="fr-FR" b="1" dirty="0"/>
              <a:t> réseau social de France </a:t>
            </a:r>
            <a:r>
              <a:rPr lang="fr-FR" dirty="0"/>
              <a:t>qui a fonctionné plus de 1500 ans</a:t>
            </a:r>
          </a:p>
        </p:txBody>
      </p:sp>
      <p:pic>
        <p:nvPicPr>
          <p:cNvPr id="4" name="Image 3">
            <a:extLst>
              <a:ext uri="{FF2B5EF4-FFF2-40B4-BE49-F238E27FC236}">
                <a16:creationId xmlns:a16="http://schemas.microsoft.com/office/drawing/2014/main" id="{B02CAFAD-218F-4D76-8AA0-A49CE9C01B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6390" y="3717032"/>
            <a:ext cx="4899832" cy="2967898"/>
          </a:xfrm>
          <a:prstGeom prst="rect">
            <a:avLst/>
          </a:prstGeom>
        </p:spPr>
      </p:pic>
      <p:pic>
        <p:nvPicPr>
          <p:cNvPr id="8" name="Image 7">
            <a:extLst>
              <a:ext uri="{FF2B5EF4-FFF2-40B4-BE49-F238E27FC236}">
                <a16:creationId xmlns:a16="http://schemas.microsoft.com/office/drawing/2014/main" id="{F44FE5F0-7CE3-4546-94C2-7B771099B3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250"/>
          <a:stretch/>
        </p:blipFill>
        <p:spPr>
          <a:xfrm>
            <a:off x="9262764" y="3717032"/>
            <a:ext cx="2601848" cy="2967898"/>
          </a:xfrm>
          <a:prstGeom prst="rect">
            <a:avLst/>
          </a:prstGeom>
        </p:spPr>
      </p:pic>
      <p:sp>
        <p:nvSpPr>
          <p:cNvPr id="9" name="ZoneTexte 8">
            <a:extLst>
              <a:ext uri="{FF2B5EF4-FFF2-40B4-BE49-F238E27FC236}">
                <a16:creationId xmlns:a16="http://schemas.microsoft.com/office/drawing/2014/main" id="{F70D5334-B0D5-4A32-A63B-7F50D465E668}"/>
              </a:ext>
            </a:extLst>
          </p:cNvPr>
          <p:cNvSpPr txBox="1"/>
          <p:nvPr/>
        </p:nvSpPr>
        <p:spPr>
          <a:xfrm>
            <a:off x="2998068" y="652611"/>
            <a:ext cx="5938697" cy="338554"/>
          </a:xfrm>
          <a:prstGeom prst="rect">
            <a:avLst/>
          </a:prstGeom>
          <a:noFill/>
        </p:spPr>
        <p:txBody>
          <a:bodyPr wrap="square">
            <a:spAutoFit/>
          </a:bodyPr>
          <a:lstStyle/>
          <a:p>
            <a:r>
              <a:rPr lang="en-US" sz="1600" i="1" dirty="0"/>
              <a:t>100,000 mills: the foundation of the first industrial revolution</a:t>
            </a:r>
            <a:endParaRPr lang="fr-FR" sz="1600" i="1" dirty="0"/>
          </a:p>
        </p:txBody>
      </p:sp>
      <p:sp>
        <p:nvSpPr>
          <p:cNvPr id="10" name="ZoneTexte 9">
            <a:extLst>
              <a:ext uri="{FF2B5EF4-FFF2-40B4-BE49-F238E27FC236}">
                <a16:creationId xmlns:a16="http://schemas.microsoft.com/office/drawing/2014/main" id="{BF328C3F-B2A4-4607-94AB-BC5B4651C799}"/>
              </a:ext>
            </a:extLst>
          </p:cNvPr>
          <p:cNvSpPr txBox="1"/>
          <p:nvPr/>
        </p:nvSpPr>
        <p:spPr>
          <a:xfrm>
            <a:off x="958552" y="5566392"/>
            <a:ext cx="2799629" cy="1323439"/>
          </a:xfrm>
          <a:prstGeom prst="rect">
            <a:avLst/>
          </a:prstGeom>
          <a:noFill/>
        </p:spPr>
        <p:txBody>
          <a:bodyPr wrap="square">
            <a:spAutoFit/>
          </a:bodyPr>
          <a:lstStyle/>
          <a:p>
            <a:r>
              <a:rPr lang="en-ZA" sz="1600" i="1" dirty="0"/>
              <a:t>All the inhabitants go to the mill to look for flour: 1st social network in France which has operated for more than 1,500 years</a:t>
            </a:r>
          </a:p>
        </p:txBody>
      </p:sp>
    </p:spTree>
    <p:extLst>
      <p:ext uri="{BB962C8B-B14F-4D97-AF65-F5344CB8AC3E}">
        <p14:creationId xmlns:p14="http://schemas.microsoft.com/office/powerpoint/2010/main" val="729170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A97256-E510-4A4C-9465-C31E4D71639D}"/>
              </a:ext>
            </a:extLst>
          </p:cNvPr>
          <p:cNvSpPr>
            <a:spLocks noGrp="1"/>
          </p:cNvSpPr>
          <p:nvPr>
            <p:ph type="title"/>
          </p:nvPr>
        </p:nvSpPr>
        <p:spPr>
          <a:xfrm>
            <a:off x="2205979" y="188640"/>
            <a:ext cx="7776865" cy="504055"/>
          </a:xfrm>
          <a:solidFill>
            <a:srgbClr val="9BE5CC"/>
          </a:solidFill>
          <a:ln>
            <a:solidFill>
              <a:schemeClr val="accent2">
                <a:lumMod val="75000"/>
              </a:schemeClr>
            </a:solidFill>
          </a:ln>
        </p:spPr>
        <p:txBody>
          <a:bodyPr vert="horz" lIns="91440" tIns="45720" rIns="91440" bIns="45720" rtlCol="0" anchor="b">
            <a:noAutofit/>
          </a:bodyPr>
          <a:lstStyle/>
          <a:p>
            <a:pPr>
              <a:lnSpc>
                <a:spcPct val="100000"/>
              </a:lnSpc>
            </a:pPr>
            <a:r>
              <a:rPr lang="fr-FR" sz="2800" b="1" dirty="0">
                <a:solidFill>
                  <a:srgbClr val="000000"/>
                </a:solidFill>
              </a:rPr>
              <a:t>Un patrimoine populaire immatériel et social</a:t>
            </a:r>
          </a:p>
        </p:txBody>
      </p:sp>
      <p:sp>
        <p:nvSpPr>
          <p:cNvPr id="3" name="Espace réservé du contenu 2">
            <a:extLst>
              <a:ext uri="{FF2B5EF4-FFF2-40B4-BE49-F238E27FC236}">
                <a16:creationId xmlns:a16="http://schemas.microsoft.com/office/drawing/2014/main" id="{59B930AD-CA5C-4AB9-B911-0087926F0F47}"/>
              </a:ext>
            </a:extLst>
          </p:cNvPr>
          <p:cNvSpPr>
            <a:spLocks noGrp="1"/>
          </p:cNvSpPr>
          <p:nvPr>
            <p:ph idx="1"/>
          </p:nvPr>
        </p:nvSpPr>
        <p:spPr>
          <a:xfrm>
            <a:off x="837828" y="1494914"/>
            <a:ext cx="10945216" cy="5112568"/>
          </a:xfrm>
        </p:spPr>
        <p:txBody>
          <a:bodyPr>
            <a:normAutofit/>
          </a:bodyPr>
          <a:lstStyle/>
          <a:p>
            <a:pPr algn="just"/>
            <a:r>
              <a:rPr lang="fr-FR" sz="2800" dirty="0">
                <a:ea typeface="MS Mincho" panose="02020609040205080304" pitchFamily="49" charset="-128"/>
                <a:cs typeface="Times New Roman" panose="02020603050405020304" pitchFamily="18" charset="0"/>
              </a:rPr>
              <a:t>Du moyen-âge au 17ème siècle, l’exploitation de la force motrice hydraulique, en reproduisant les gestes des hommes à l’infini, a généré une très grande diversité de savoir-faire (écraser, râper, mélanger, scier, battre…)</a:t>
            </a:r>
            <a:endParaRPr lang="fr-FR" sz="900" dirty="0">
              <a:ea typeface="MS Mincho" panose="02020609040205080304" pitchFamily="49" charset="-128"/>
              <a:cs typeface="Times New Roman" panose="02020603050405020304" pitchFamily="18" charset="0"/>
            </a:endParaRPr>
          </a:p>
          <a:p>
            <a:pPr marL="274320" lvl="1" indent="0" algn="just">
              <a:buNone/>
            </a:pPr>
            <a:r>
              <a:rPr lang="en-US" sz="1800" i="1" dirty="0">
                <a:ea typeface="MS Mincho" panose="02020609040205080304" pitchFamily="49" charset="-128"/>
                <a:cs typeface="Times New Roman" panose="02020603050405020304" pitchFamily="18" charset="0"/>
              </a:rPr>
              <a:t>Intangible heritage: From the Middle Ages to the 17th century, the exploitation of hydraulic driving force, by reproducing the gestures of men ad infinitum, generated a great diversity of movements and know-how</a:t>
            </a:r>
          </a:p>
          <a:p>
            <a:pPr marL="274320" lvl="1" indent="0" algn="just">
              <a:buNone/>
            </a:pPr>
            <a:endParaRPr lang="fr-FR" sz="2400" i="1" dirty="0">
              <a:ea typeface="MS Mincho" panose="02020609040205080304" pitchFamily="49" charset="-128"/>
              <a:cs typeface="Times New Roman" panose="02020603050405020304" pitchFamily="18" charset="0"/>
            </a:endParaRPr>
          </a:p>
        </p:txBody>
      </p:sp>
      <p:sp>
        <p:nvSpPr>
          <p:cNvPr id="9" name="ZoneTexte 8">
            <a:extLst>
              <a:ext uri="{FF2B5EF4-FFF2-40B4-BE49-F238E27FC236}">
                <a16:creationId xmlns:a16="http://schemas.microsoft.com/office/drawing/2014/main" id="{AF01806D-4C2C-4A54-9E5F-8E207797BA19}"/>
              </a:ext>
            </a:extLst>
          </p:cNvPr>
          <p:cNvSpPr txBox="1"/>
          <p:nvPr/>
        </p:nvSpPr>
        <p:spPr>
          <a:xfrm>
            <a:off x="4045107" y="714182"/>
            <a:ext cx="4098612" cy="338554"/>
          </a:xfrm>
          <a:prstGeom prst="rect">
            <a:avLst/>
          </a:prstGeom>
          <a:noFill/>
        </p:spPr>
        <p:txBody>
          <a:bodyPr wrap="square">
            <a:spAutoFit/>
          </a:bodyPr>
          <a:lstStyle/>
          <a:p>
            <a:r>
              <a:rPr lang="en-ZA" sz="1600" i="1"/>
              <a:t>An intangible and social popular heritage</a:t>
            </a:r>
          </a:p>
        </p:txBody>
      </p:sp>
      <p:pic>
        <p:nvPicPr>
          <p:cNvPr id="6" name="Image 5">
            <a:extLst>
              <a:ext uri="{FF2B5EF4-FFF2-40B4-BE49-F238E27FC236}">
                <a16:creationId xmlns:a16="http://schemas.microsoft.com/office/drawing/2014/main" id="{6780CDEA-0B5B-40D9-9751-7FD7BB0B90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8424" y="4465499"/>
            <a:ext cx="2739805" cy="2104271"/>
          </a:xfrm>
          <a:prstGeom prst="rect">
            <a:avLst/>
          </a:prstGeom>
        </p:spPr>
      </p:pic>
      <p:pic>
        <p:nvPicPr>
          <p:cNvPr id="8" name="Image 7">
            <a:extLst>
              <a:ext uri="{FF2B5EF4-FFF2-40B4-BE49-F238E27FC236}">
                <a16:creationId xmlns:a16="http://schemas.microsoft.com/office/drawing/2014/main" id="{553DFA52-E8A3-4CD9-B21D-CAA65E708D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8485" y="4465498"/>
            <a:ext cx="2855979" cy="2141984"/>
          </a:xfrm>
          <a:prstGeom prst="rect">
            <a:avLst/>
          </a:prstGeom>
        </p:spPr>
      </p:pic>
      <p:pic>
        <p:nvPicPr>
          <p:cNvPr id="11" name="Image 10">
            <a:extLst>
              <a:ext uri="{FF2B5EF4-FFF2-40B4-BE49-F238E27FC236}">
                <a16:creationId xmlns:a16="http://schemas.microsoft.com/office/drawing/2014/main" id="{ED6D9810-A23C-4543-A433-86DCF4A362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0414"/>
          <a:stretch/>
        </p:blipFill>
        <p:spPr>
          <a:xfrm>
            <a:off x="4985260" y="4465498"/>
            <a:ext cx="3131840" cy="2104271"/>
          </a:xfrm>
          <a:prstGeom prst="rect">
            <a:avLst/>
          </a:prstGeom>
        </p:spPr>
      </p:pic>
    </p:spTree>
    <p:extLst>
      <p:ext uri="{BB962C8B-B14F-4D97-AF65-F5344CB8AC3E}">
        <p14:creationId xmlns:p14="http://schemas.microsoft.com/office/powerpoint/2010/main" val="324094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6D0493-3202-411F-AFF9-313AB47D3EB0}"/>
              </a:ext>
            </a:extLst>
          </p:cNvPr>
          <p:cNvSpPr>
            <a:spLocks noGrp="1"/>
          </p:cNvSpPr>
          <p:nvPr>
            <p:ph type="title"/>
          </p:nvPr>
        </p:nvSpPr>
        <p:spPr>
          <a:xfrm>
            <a:off x="837827" y="188640"/>
            <a:ext cx="11233249" cy="576064"/>
          </a:xfrm>
          <a:solidFill>
            <a:srgbClr val="9BE5CC"/>
          </a:solidFill>
          <a:ln>
            <a:solidFill>
              <a:schemeClr val="accent2">
                <a:lumMod val="75000"/>
              </a:schemeClr>
            </a:solidFill>
          </a:ln>
        </p:spPr>
        <p:txBody>
          <a:bodyPr vert="horz" lIns="91440" tIns="45720" rIns="91440" bIns="45720" rtlCol="0" anchor="b">
            <a:noAutofit/>
          </a:bodyPr>
          <a:lstStyle/>
          <a:p>
            <a:pPr algn="ctr">
              <a:lnSpc>
                <a:spcPct val="100000"/>
              </a:lnSpc>
            </a:pPr>
            <a:r>
              <a:rPr lang="fr-FR" sz="2800" b="1" dirty="0">
                <a:solidFill>
                  <a:srgbClr val="000000"/>
                </a:solidFill>
              </a:rPr>
              <a:t>1832 : La révolution de la turbine (FOURNEYRON (St Etienne))</a:t>
            </a:r>
          </a:p>
        </p:txBody>
      </p:sp>
      <p:pic>
        <p:nvPicPr>
          <p:cNvPr id="11" name="Image 10">
            <a:extLst>
              <a:ext uri="{FF2B5EF4-FFF2-40B4-BE49-F238E27FC236}">
                <a16:creationId xmlns:a16="http://schemas.microsoft.com/office/drawing/2014/main" id="{8693C048-3910-45B9-B671-FF3991717F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9624" y="3068960"/>
            <a:ext cx="2549202" cy="3789040"/>
          </a:xfrm>
          <a:prstGeom prst="rect">
            <a:avLst/>
          </a:prstGeom>
        </p:spPr>
      </p:pic>
      <p:pic>
        <p:nvPicPr>
          <p:cNvPr id="13" name="Image 12">
            <a:extLst>
              <a:ext uri="{FF2B5EF4-FFF2-40B4-BE49-F238E27FC236}">
                <a16:creationId xmlns:a16="http://schemas.microsoft.com/office/drawing/2014/main" id="{A90E2A16-DBC8-4DED-A7B4-801EC881CC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9975" y="4497730"/>
            <a:ext cx="3145155" cy="2358866"/>
          </a:xfrm>
          <a:prstGeom prst="rect">
            <a:avLst/>
          </a:prstGeom>
        </p:spPr>
      </p:pic>
      <p:sp>
        <p:nvSpPr>
          <p:cNvPr id="15" name="Espace réservé du contenu 14">
            <a:extLst>
              <a:ext uri="{FF2B5EF4-FFF2-40B4-BE49-F238E27FC236}">
                <a16:creationId xmlns:a16="http://schemas.microsoft.com/office/drawing/2014/main" id="{D24E5ADE-D6FB-4843-B5F9-1B94CB2FF664}"/>
              </a:ext>
            </a:extLst>
          </p:cNvPr>
          <p:cNvSpPr>
            <a:spLocks noGrp="1"/>
          </p:cNvSpPr>
          <p:nvPr>
            <p:ph idx="1"/>
          </p:nvPr>
        </p:nvSpPr>
        <p:spPr>
          <a:xfrm>
            <a:off x="807551" y="1052736"/>
            <a:ext cx="8743246" cy="3240360"/>
          </a:xfrm>
        </p:spPr>
        <p:txBody>
          <a:bodyPr>
            <a:normAutofit lnSpcReduction="10000"/>
          </a:bodyPr>
          <a:lstStyle/>
          <a:p>
            <a:pPr algn="just">
              <a:lnSpc>
                <a:spcPct val="100000"/>
              </a:lnSpc>
            </a:pPr>
            <a:r>
              <a:rPr lang="fr-FR" dirty="0">
                <a:solidFill>
                  <a:schemeClr val="tx2"/>
                </a:solidFill>
                <a:sym typeface="Wingdings" panose="05000000000000000000" pitchFamily="2" charset="2"/>
              </a:rPr>
              <a:t>Il a suffit d’emballer une roue pour créer la turbine et décupler la puissance de travail </a:t>
            </a:r>
          </a:p>
          <a:p>
            <a:pPr marL="274320" lvl="1" indent="0" algn="just">
              <a:lnSpc>
                <a:spcPct val="100000"/>
              </a:lnSpc>
              <a:buNone/>
            </a:pPr>
            <a:r>
              <a:rPr lang="en-US" sz="1700" b="0" i="1" dirty="0">
                <a:solidFill>
                  <a:schemeClr val="tx2"/>
                </a:solidFill>
                <a:effectLst/>
              </a:rPr>
              <a:t>It was enough to pack a wheel to create the turbine and increase the working power tenfold</a:t>
            </a:r>
            <a:endParaRPr lang="fr-FR" i="1" dirty="0">
              <a:solidFill>
                <a:schemeClr val="tx2"/>
              </a:solidFill>
              <a:sym typeface="Wingdings" panose="05000000000000000000" pitchFamily="2" charset="2"/>
            </a:endParaRPr>
          </a:p>
          <a:p>
            <a:pPr algn="just">
              <a:lnSpc>
                <a:spcPct val="100000"/>
              </a:lnSpc>
            </a:pPr>
            <a:r>
              <a:rPr lang="fr-FR" dirty="0">
                <a:solidFill>
                  <a:schemeClr val="tx2"/>
                </a:solidFill>
                <a:sym typeface="Wingdings" panose="05000000000000000000" pitchFamily="2" charset="2"/>
              </a:rPr>
              <a:t>Développement du pays : permet de répondre aux besoins matériels d’une population toujours plus nombreuse</a:t>
            </a:r>
          </a:p>
          <a:p>
            <a:pPr algn="just">
              <a:lnSpc>
                <a:spcPct val="100000"/>
              </a:lnSpc>
            </a:pPr>
            <a:r>
              <a:rPr lang="fr-FR" dirty="0">
                <a:solidFill>
                  <a:schemeClr val="tx2"/>
                </a:solidFill>
                <a:sym typeface="Wingdings" panose="05000000000000000000" pitchFamily="2" charset="2"/>
              </a:rPr>
              <a:t>Favorise l’accès à l’électricité</a:t>
            </a:r>
          </a:p>
          <a:p>
            <a:pPr marL="274320" lvl="1" indent="0" algn="just">
              <a:lnSpc>
                <a:spcPct val="100000"/>
              </a:lnSpc>
              <a:buNone/>
            </a:pPr>
            <a:r>
              <a:rPr lang="en-US" sz="1700" i="1" dirty="0">
                <a:solidFill>
                  <a:schemeClr val="tx2"/>
                </a:solidFill>
              </a:rPr>
              <a:t>Development of the country: made it possible to meet the material needs of an ever-increasing population (electricity) </a:t>
            </a:r>
            <a:endParaRPr lang="fr-FR" sz="1700" i="1" dirty="0">
              <a:solidFill>
                <a:schemeClr val="tx2"/>
              </a:solidFill>
              <a:sym typeface="Wingdings" panose="05000000000000000000" pitchFamily="2" charset="2"/>
            </a:endParaRPr>
          </a:p>
          <a:p>
            <a:pPr algn="just">
              <a:lnSpc>
                <a:spcPct val="100000"/>
              </a:lnSpc>
            </a:pPr>
            <a:endParaRPr lang="fr-FR" dirty="0">
              <a:solidFill>
                <a:schemeClr val="tx2"/>
              </a:solidFill>
            </a:endParaRPr>
          </a:p>
        </p:txBody>
      </p:sp>
    </p:spTree>
    <p:extLst>
      <p:ext uri="{BB962C8B-B14F-4D97-AF65-F5344CB8AC3E}">
        <p14:creationId xmlns:p14="http://schemas.microsoft.com/office/powerpoint/2010/main" val="2386430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B42754-A959-4D4D-BB8B-3E4DA649689F}"/>
              </a:ext>
            </a:extLst>
          </p:cNvPr>
          <p:cNvSpPr>
            <a:spLocks noGrp="1"/>
          </p:cNvSpPr>
          <p:nvPr>
            <p:ph type="title"/>
          </p:nvPr>
        </p:nvSpPr>
        <p:spPr>
          <a:xfrm>
            <a:off x="851933" y="217572"/>
            <a:ext cx="11035007" cy="569678"/>
          </a:xfrm>
          <a:solidFill>
            <a:srgbClr val="9BE5CC"/>
          </a:solidFill>
          <a:ln>
            <a:solidFill>
              <a:schemeClr val="accent2">
                <a:lumMod val="75000"/>
              </a:schemeClr>
            </a:solidFill>
          </a:ln>
        </p:spPr>
        <p:txBody>
          <a:bodyPr vert="horz" lIns="91440" tIns="45720" rIns="91440" bIns="45720" rtlCol="0" anchor="b">
            <a:noAutofit/>
          </a:bodyPr>
          <a:lstStyle/>
          <a:p>
            <a:pPr algn="ctr">
              <a:lnSpc>
                <a:spcPct val="100000"/>
              </a:lnSpc>
            </a:pPr>
            <a:r>
              <a:rPr lang="fr-FR" sz="2800" b="1" dirty="0">
                <a:solidFill>
                  <a:srgbClr val="000000"/>
                </a:solidFill>
              </a:rPr>
              <a:t>Les moulins et leur système</a:t>
            </a:r>
          </a:p>
        </p:txBody>
      </p:sp>
      <p:sp>
        <p:nvSpPr>
          <p:cNvPr id="4" name="Espace réservé du contenu 2">
            <a:extLst>
              <a:ext uri="{FF2B5EF4-FFF2-40B4-BE49-F238E27FC236}">
                <a16:creationId xmlns:a16="http://schemas.microsoft.com/office/drawing/2014/main" id="{CD9E7348-E2DD-463F-B167-8A07F9F8B8F8}"/>
              </a:ext>
            </a:extLst>
          </p:cNvPr>
          <p:cNvSpPr txBox="1">
            <a:spLocks/>
          </p:cNvSpPr>
          <p:nvPr/>
        </p:nvSpPr>
        <p:spPr>
          <a:xfrm>
            <a:off x="3955166" y="1564003"/>
            <a:ext cx="7931774" cy="903780"/>
          </a:xfrm>
          <a:prstGeom prst="rect">
            <a:avLst/>
          </a:prstGeom>
        </p:spPr>
        <p:txBody>
          <a:bodyPr vert="horz" lIns="91440" tIns="45720" rIns="91440" bIns="45720" rtlCol="0">
            <a:normAutofit lnSpcReduction="10000"/>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0" indent="0" algn="just">
              <a:lnSpc>
                <a:spcPct val="120000"/>
              </a:lnSpc>
              <a:buNone/>
            </a:pPr>
            <a:r>
              <a:rPr lang="fr-FR" b="1" dirty="0"/>
              <a:t>L’homme </a:t>
            </a:r>
            <a:r>
              <a:rPr lang="fr-FR" b="1" dirty="0">
                <a:sym typeface="Wingdings" panose="05000000000000000000" pitchFamily="2" charset="2"/>
              </a:rPr>
              <a:t>a inventé et construit le Moulin : bâtiment où est utilisée la force motrice de l’eau</a:t>
            </a:r>
            <a:endParaRPr lang="fr-FR" b="1" dirty="0"/>
          </a:p>
        </p:txBody>
      </p:sp>
      <p:pic>
        <p:nvPicPr>
          <p:cNvPr id="11" name="Image 10">
            <a:extLst>
              <a:ext uri="{FF2B5EF4-FFF2-40B4-BE49-F238E27FC236}">
                <a16:creationId xmlns:a16="http://schemas.microsoft.com/office/drawing/2014/main" id="{3BDF65AC-462E-42DC-91CF-CCE4C0BEE7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933" y="1180578"/>
            <a:ext cx="2736304" cy="2346380"/>
          </a:xfrm>
          <a:prstGeom prst="rect">
            <a:avLst/>
          </a:prstGeom>
        </p:spPr>
      </p:pic>
      <p:sp>
        <p:nvSpPr>
          <p:cNvPr id="16" name="ZoneTexte 15">
            <a:extLst>
              <a:ext uri="{FF2B5EF4-FFF2-40B4-BE49-F238E27FC236}">
                <a16:creationId xmlns:a16="http://schemas.microsoft.com/office/drawing/2014/main" id="{2EA723B2-8CA0-49F7-B8F3-C414FDD5C544}"/>
              </a:ext>
            </a:extLst>
          </p:cNvPr>
          <p:cNvSpPr txBox="1"/>
          <p:nvPr/>
        </p:nvSpPr>
        <p:spPr>
          <a:xfrm>
            <a:off x="851933" y="3843743"/>
            <a:ext cx="3514287" cy="2097548"/>
          </a:xfrm>
          <a:prstGeom prst="rect">
            <a:avLst/>
          </a:prstGeom>
        </p:spPr>
        <p:txBody>
          <a:bodyPr vert="horz" lIns="91440" tIns="45720" rIns="91440" bIns="45720" rtlCol="0">
            <a:normAutofit/>
          </a:bodyPr>
          <a:lstStyle>
            <a:defPPr rtl="0">
              <a:defRPr lang="fr-fr"/>
            </a:defPPr>
            <a:lvl1pPr marL="223838" indent="-228600">
              <a:lnSpc>
                <a:spcPct val="120000"/>
              </a:lnSpc>
              <a:spcBef>
                <a:spcPts val="1600"/>
              </a:spcBef>
              <a:buFont typeface="Arial" pitchFamily="34" charset="0"/>
              <a:buChar char="•"/>
              <a:defRPr sz="2400" b="1"/>
            </a:lvl1pPr>
            <a:lvl2pPr marL="502920" indent="-228600">
              <a:lnSpc>
                <a:spcPct val="90000"/>
              </a:lnSpc>
              <a:spcBef>
                <a:spcPts val="600"/>
              </a:spcBef>
              <a:buFont typeface="Euphemia" pitchFamily="34" charset="0"/>
              <a:buChar char="–"/>
              <a:defRPr sz="2000"/>
            </a:lvl2pPr>
            <a:lvl3pPr marL="777240" indent="-228600">
              <a:lnSpc>
                <a:spcPct val="90000"/>
              </a:lnSpc>
              <a:spcBef>
                <a:spcPts val="600"/>
              </a:spcBef>
              <a:buFont typeface="Euphemia" pitchFamily="34" charset="0"/>
              <a:buChar char="–"/>
            </a:lvl3pPr>
            <a:lvl4pPr marL="1051560" indent="-228600">
              <a:lnSpc>
                <a:spcPct val="90000"/>
              </a:lnSpc>
              <a:spcBef>
                <a:spcPts val="600"/>
              </a:spcBef>
              <a:buFont typeface="Euphemia" pitchFamily="34" charset="0"/>
              <a:buChar char="–"/>
              <a:defRPr sz="1600"/>
            </a:lvl4pPr>
            <a:lvl5pPr marL="1325880" indent="-228600">
              <a:lnSpc>
                <a:spcPct val="90000"/>
              </a:lnSpc>
              <a:spcBef>
                <a:spcPts val="600"/>
              </a:spcBef>
              <a:buFont typeface="Euphemia" pitchFamily="34" charset="0"/>
              <a:buChar char="–"/>
              <a:defRPr sz="1600"/>
            </a:lvl5pPr>
            <a:lvl6pPr marL="1600200" indent="-228600">
              <a:spcBef>
                <a:spcPts val="600"/>
              </a:spcBef>
              <a:buFont typeface="Euphemia" pitchFamily="34" charset="0"/>
              <a:buChar char="–"/>
              <a:defRPr sz="1600"/>
            </a:lvl6pPr>
            <a:lvl7pPr marL="1874520" indent="-228600">
              <a:spcBef>
                <a:spcPts val="600"/>
              </a:spcBef>
              <a:buFont typeface="Euphemia" pitchFamily="34" charset="0"/>
              <a:buChar char="–"/>
              <a:defRPr sz="1600"/>
            </a:lvl7pPr>
            <a:lvl8pPr marL="2148840" indent="-228600">
              <a:spcBef>
                <a:spcPts val="600"/>
              </a:spcBef>
              <a:buFont typeface="Euphemia" pitchFamily="34" charset="0"/>
              <a:buChar char="–"/>
              <a:defRPr sz="1600"/>
            </a:lvl8pPr>
            <a:lvl9pPr marL="2423160" indent="-228600">
              <a:spcBef>
                <a:spcPts val="600"/>
              </a:spcBef>
              <a:buFont typeface="Euphemia" pitchFamily="34" charset="0"/>
              <a:buChar char="–"/>
              <a:defRPr sz="1600"/>
            </a:lvl9pPr>
          </a:lstStyle>
          <a:p>
            <a:pPr marL="0" indent="0">
              <a:lnSpc>
                <a:spcPct val="100000"/>
              </a:lnSpc>
              <a:buNone/>
            </a:pPr>
            <a:r>
              <a:rPr lang="fr-FR" dirty="0"/>
              <a:t>Pour cela, il doit disposer d’une différence de niveau de l’eau pour entraîner la roue</a:t>
            </a:r>
          </a:p>
        </p:txBody>
      </p:sp>
      <p:pic>
        <p:nvPicPr>
          <p:cNvPr id="18" name="Image 17">
            <a:extLst>
              <a:ext uri="{FF2B5EF4-FFF2-40B4-BE49-F238E27FC236}">
                <a16:creationId xmlns:a16="http://schemas.microsoft.com/office/drawing/2014/main" id="{70DFE70C-75E2-44A5-B93D-ECFFE6BF7A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618301" y="3859019"/>
            <a:ext cx="4268639" cy="2406341"/>
          </a:xfrm>
          <a:prstGeom prst="rect">
            <a:avLst/>
          </a:prstGeom>
        </p:spPr>
      </p:pic>
      <p:pic>
        <p:nvPicPr>
          <p:cNvPr id="5" name="Image 4">
            <a:extLst>
              <a:ext uri="{FF2B5EF4-FFF2-40B4-BE49-F238E27FC236}">
                <a16:creationId xmlns:a16="http://schemas.microsoft.com/office/drawing/2014/main" id="{E953BA2F-EBA8-4F8C-B421-A157F7044C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977901" y="3044074"/>
            <a:ext cx="3289929" cy="2232456"/>
          </a:xfrm>
          <a:prstGeom prst="rect">
            <a:avLst/>
          </a:prstGeom>
        </p:spPr>
      </p:pic>
      <p:sp>
        <p:nvSpPr>
          <p:cNvPr id="12" name="ZoneTexte 11">
            <a:extLst>
              <a:ext uri="{FF2B5EF4-FFF2-40B4-BE49-F238E27FC236}">
                <a16:creationId xmlns:a16="http://schemas.microsoft.com/office/drawing/2014/main" id="{7E3ADDCF-565E-43B1-A57A-CC7287CF74ED}"/>
              </a:ext>
            </a:extLst>
          </p:cNvPr>
          <p:cNvSpPr txBox="1"/>
          <p:nvPr/>
        </p:nvSpPr>
        <p:spPr>
          <a:xfrm>
            <a:off x="3835897" y="1019338"/>
            <a:ext cx="8280920" cy="338554"/>
          </a:xfrm>
          <a:prstGeom prst="rect">
            <a:avLst/>
          </a:prstGeom>
          <a:noFill/>
        </p:spPr>
        <p:txBody>
          <a:bodyPr wrap="square">
            <a:spAutoFit/>
          </a:bodyPr>
          <a:lstStyle/>
          <a:p>
            <a:r>
              <a:rPr lang="en-ZA" sz="1600" i="1"/>
              <a:t>The mills and their hydrological system: an extraordinary ecological heritage</a:t>
            </a:r>
          </a:p>
        </p:txBody>
      </p:sp>
      <p:sp>
        <p:nvSpPr>
          <p:cNvPr id="13" name="ZoneTexte 12">
            <a:extLst>
              <a:ext uri="{FF2B5EF4-FFF2-40B4-BE49-F238E27FC236}">
                <a16:creationId xmlns:a16="http://schemas.microsoft.com/office/drawing/2014/main" id="{E2FD067C-BA60-49D0-8192-269F7904CEC4}"/>
              </a:ext>
            </a:extLst>
          </p:cNvPr>
          <p:cNvSpPr txBox="1"/>
          <p:nvPr/>
        </p:nvSpPr>
        <p:spPr>
          <a:xfrm>
            <a:off x="6958508" y="2673894"/>
            <a:ext cx="4928432" cy="584775"/>
          </a:xfrm>
          <a:prstGeom prst="rect">
            <a:avLst/>
          </a:prstGeom>
          <a:noFill/>
        </p:spPr>
        <p:txBody>
          <a:bodyPr wrap="square">
            <a:spAutoFit/>
          </a:bodyPr>
          <a:lstStyle/>
          <a:p>
            <a:r>
              <a:rPr lang="en-US" sz="1600" i="1" dirty="0"/>
              <a:t>Man invented and built the Mill: a building where the motive power of water is used</a:t>
            </a:r>
            <a:endParaRPr lang="fr-FR" sz="1600" i="1" dirty="0"/>
          </a:p>
        </p:txBody>
      </p:sp>
      <p:sp>
        <p:nvSpPr>
          <p:cNvPr id="17" name="ZoneTexte 16">
            <a:extLst>
              <a:ext uri="{FF2B5EF4-FFF2-40B4-BE49-F238E27FC236}">
                <a16:creationId xmlns:a16="http://schemas.microsoft.com/office/drawing/2014/main" id="{90B8B406-DA3A-487B-B84F-002FD3D434E6}"/>
              </a:ext>
            </a:extLst>
          </p:cNvPr>
          <p:cNvSpPr txBox="1"/>
          <p:nvPr/>
        </p:nvSpPr>
        <p:spPr>
          <a:xfrm>
            <a:off x="1032803" y="6198595"/>
            <a:ext cx="6556476" cy="338554"/>
          </a:xfrm>
          <a:prstGeom prst="rect">
            <a:avLst/>
          </a:prstGeom>
          <a:noFill/>
        </p:spPr>
        <p:txBody>
          <a:bodyPr wrap="square">
            <a:spAutoFit/>
          </a:bodyPr>
          <a:lstStyle/>
          <a:p>
            <a:r>
              <a:rPr lang="en-US" sz="1600" i="1" dirty="0"/>
              <a:t>For this, it must have a difference in water level to drive the wheel</a:t>
            </a:r>
            <a:endParaRPr lang="fr-FR" sz="1600" i="1" dirty="0"/>
          </a:p>
        </p:txBody>
      </p:sp>
    </p:spTree>
    <p:extLst>
      <p:ext uri="{BB962C8B-B14F-4D97-AF65-F5344CB8AC3E}">
        <p14:creationId xmlns:p14="http://schemas.microsoft.com/office/powerpoint/2010/main" val="1124997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05DEF54-53E0-47AC-B237-E949C79999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924" y="1124744"/>
            <a:ext cx="6283950" cy="4772620"/>
          </a:xfrm>
          <a:prstGeom prst="rect">
            <a:avLst/>
          </a:prstGeom>
          <a:noFill/>
        </p:spPr>
      </p:pic>
      <p:pic>
        <p:nvPicPr>
          <p:cNvPr id="10" name="Image 9">
            <a:extLst>
              <a:ext uri="{FF2B5EF4-FFF2-40B4-BE49-F238E27FC236}">
                <a16:creationId xmlns:a16="http://schemas.microsoft.com/office/drawing/2014/main" id="{048B8A36-3BEB-43E4-82F3-C5F38EB04A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84" y="3502791"/>
            <a:ext cx="2082428" cy="3039396"/>
          </a:xfrm>
          <a:prstGeom prst="rect">
            <a:avLst/>
          </a:prstGeom>
        </p:spPr>
      </p:pic>
      <p:pic>
        <p:nvPicPr>
          <p:cNvPr id="11" name="Image 10">
            <a:extLst>
              <a:ext uri="{FF2B5EF4-FFF2-40B4-BE49-F238E27FC236}">
                <a16:creationId xmlns:a16="http://schemas.microsoft.com/office/drawing/2014/main" id="{D8EE2753-9DC8-4DD6-A710-658A032C10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53916" y="5039625"/>
            <a:ext cx="2720466" cy="1533596"/>
          </a:xfrm>
          <a:prstGeom prst="rect">
            <a:avLst/>
          </a:prstGeom>
        </p:spPr>
      </p:pic>
      <p:sp>
        <p:nvSpPr>
          <p:cNvPr id="13" name="ZoneTexte 12">
            <a:extLst>
              <a:ext uri="{FF2B5EF4-FFF2-40B4-BE49-F238E27FC236}">
                <a16:creationId xmlns:a16="http://schemas.microsoft.com/office/drawing/2014/main" id="{68745490-FFC1-402E-9F52-1C2FEBD931F4}"/>
              </a:ext>
            </a:extLst>
          </p:cNvPr>
          <p:cNvSpPr txBox="1"/>
          <p:nvPr/>
        </p:nvSpPr>
        <p:spPr>
          <a:xfrm>
            <a:off x="-28733" y="-21103"/>
            <a:ext cx="12217558" cy="995175"/>
          </a:xfrm>
          <a:prstGeom prst="rect">
            <a:avLst/>
          </a:prstGeom>
          <a:solidFill>
            <a:srgbClr val="9BE5CC"/>
          </a:solidFill>
          <a:ln>
            <a:solidFill>
              <a:schemeClr val="accent2">
                <a:lumMod val="75000"/>
              </a:schemeClr>
            </a:solidFill>
          </a:ln>
        </p:spPr>
        <p:txBody>
          <a:bodyPr vert="horz" lIns="91440" tIns="45720" rIns="91440" bIns="45720" rtlCol="0" anchor="b">
            <a:noAutofit/>
          </a:bodyPr>
          <a:lstStyle>
            <a:lvl1pPr algn="ctr">
              <a:lnSpc>
                <a:spcPct val="100000"/>
              </a:lnSpc>
              <a:spcBef>
                <a:spcPct val="0"/>
              </a:spcBef>
              <a:buNone/>
              <a:defRPr sz="2800" b="1">
                <a:solidFill>
                  <a:srgbClr val="000000"/>
                </a:solidFill>
                <a:latin typeface="+mj-lt"/>
                <a:ea typeface="+mj-ea"/>
                <a:cs typeface="+mj-cs"/>
              </a:defRPr>
            </a:lvl1pPr>
          </a:lstStyle>
          <a:p>
            <a:r>
              <a:rPr lang="fr-FR" dirty="0">
                <a:solidFill>
                  <a:schemeClr val="tx1"/>
                </a:solidFill>
              </a:rPr>
              <a:t>Pour faire monter l’eau et dériver une partie de la rivière, en France et dans toute l’Europe, l’homme a construit des seuils de moulins…</a:t>
            </a:r>
          </a:p>
        </p:txBody>
      </p:sp>
      <p:pic>
        <p:nvPicPr>
          <p:cNvPr id="14" name="Image 13">
            <a:extLst>
              <a:ext uri="{FF2B5EF4-FFF2-40B4-BE49-F238E27FC236}">
                <a16:creationId xmlns:a16="http://schemas.microsoft.com/office/drawing/2014/main" id="{DBF3D9B4-6255-4B22-AA12-8154D1AA11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2761" y="4015953"/>
            <a:ext cx="1347417" cy="2394595"/>
          </a:xfrm>
          <a:prstGeom prst="rect">
            <a:avLst/>
          </a:prstGeom>
        </p:spPr>
      </p:pic>
      <p:pic>
        <p:nvPicPr>
          <p:cNvPr id="15" name="Image 14">
            <a:extLst>
              <a:ext uri="{FF2B5EF4-FFF2-40B4-BE49-F238E27FC236}">
                <a16:creationId xmlns:a16="http://schemas.microsoft.com/office/drawing/2014/main" id="{E028B3DC-AB4E-44A6-80AB-D96791A011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8" y="1209892"/>
            <a:ext cx="2494012" cy="1870509"/>
          </a:xfrm>
          <a:prstGeom prst="rect">
            <a:avLst/>
          </a:prstGeom>
        </p:spPr>
      </p:pic>
      <p:pic>
        <p:nvPicPr>
          <p:cNvPr id="16" name="Image 15">
            <a:extLst>
              <a:ext uri="{FF2B5EF4-FFF2-40B4-BE49-F238E27FC236}">
                <a16:creationId xmlns:a16="http://schemas.microsoft.com/office/drawing/2014/main" id="{CAC03AD1-6C96-4E7E-8188-861EEAD526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47608" y="4542271"/>
            <a:ext cx="2257363" cy="1693022"/>
          </a:xfrm>
          <a:prstGeom prst="rect">
            <a:avLst/>
          </a:prstGeom>
        </p:spPr>
      </p:pic>
      <p:pic>
        <p:nvPicPr>
          <p:cNvPr id="17" name="Image 16">
            <a:extLst>
              <a:ext uri="{FF2B5EF4-FFF2-40B4-BE49-F238E27FC236}">
                <a16:creationId xmlns:a16="http://schemas.microsoft.com/office/drawing/2014/main" id="{EEDCCD77-9EA6-4BEB-8906-9854A6CFF0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70724" y="1099130"/>
            <a:ext cx="1710510" cy="1282883"/>
          </a:xfrm>
          <a:prstGeom prst="rect">
            <a:avLst/>
          </a:prstGeom>
        </p:spPr>
      </p:pic>
      <p:pic>
        <p:nvPicPr>
          <p:cNvPr id="18" name="Image 17">
            <a:extLst>
              <a:ext uri="{FF2B5EF4-FFF2-40B4-BE49-F238E27FC236}">
                <a16:creationId xmlns:a16="http://schemas.microsoft.com/office/drawing/2014/main" id="{F4937A3A-C938-49B5-8AC6-01E0D0942B6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3302" y="3229951"/>
            <a:ext cx="2045212" cy="1533909"/>
          </a:xfrm>
          <a:prstGeom prst="rect">
            <a:avLst/>
          </a:prstGeom>
        </p:spPr>
      </p:pic>
      <p:pic>
        <p:nvPicPr>
          <p:cNvPr id="20" name="Image 19">
            <a:extLst>
              <a:ext uri="{FF2B5EF4-FFF2-40B4-BE49-F238E27FC236}">
                <a16:creationId xmlns:a16="http://schemas.microsoft.com/office/drawing/2014/main" id="{2D20AD27-BC8A-41E3-86C5-D3EFB40A75B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86462" y="2250044"/>
            <a:ext cx="1698931" cy="1274198"/>
          </a:xfrm>
          <a:prstGeom prst="rect">
            <a:avLst/>
          </a:prstGeom>
        </p:spPr>
      </p:pic>
      <p:pic>
        <p:nvPicPr>
          <p:cNvPr id="12" name="Image 11">
            <a:extLst>
              <a:ext uri="{FF2B5EF4-FFF2-40B4-BE49-F238E27FC236}">
                <a16:creationId xmlns:a16="http://schemas.microsoft.com/office/drawing/2014/main" id="{DB383CC7-4994-46E8-98AB-2E3491D241C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78588" y="1517120"/>
            <a:ext cx="1943371" cy="2304940"/>
          </a:xfrm>
          <a:prstGeom prst="rect">
            <a:avLst/>
          </a:prstGeom>
        </p:spPr>
      </p:pic>
      <p:sp>
        <p:nvSpPr>
          <p:cNvPr id="19" name="ZoneTexte 18">
            <a:extLst>
              <a:ext uri="{FF2B5EF4-FFF2-40B4-BE49-F238E27FC236}">
                <a16:creationId xmlns:a16="http://schemas.microsoft.com/office/drawing/2014/main" id="{DFCA9042-3349-41F0-ACCB-9AA0A392971F}"/>
              </a:ext>
            </a:extLst>
          </p:cNvPr>
          <p:cNvSpPr txBox="1"/>
          <p:nvPr/>
        </p:nvSpPr>
        <p:spPr>
          <a:xfrm>
            <a:off x="9660928" y="1172007"/>
            <a:ext cx="2422005" cy="1815882"/>
          </a:xfrm>
          <a:prstGeom prst="rect">
            <a:avLst/>
          </a:prstGeom>
          <a:noFill/>
        </p:spPr>
        <p:txBody>
          <a:bodyPr wrap="square">
            <a:spAutoFit/>
          </a:bodyPr>
          <a:lstStyle/>
          <a:p>
            <a:r>
              <a:rPr lang="en-ZA" sz="1600" i="1" dirty="0"/>
              <a:t>To raise the water and divert part of the river, in France and throughout Europe, man built mill thresholds ...</a:t>
            </a:r>
          </a:p>
          <a:p>
            <a:r>
              <a:rPr lang="en-ZA" sz="1600" i="1" dirty="0"/>
              <a:t>BUT HE DIDN'T INVENTE THE PRINCIPLE ...</a:t>
            </a:r>
          </a:p>
        </p:txBody>
      </p:sp>
      <p:sp>
        <p:nvSpPr>
          <p:cNvPr id="21" name="ZoneTexte 20">
            <a:extLst>
              <a:ext uri="{FF2B5EF4-FFF2-40B4-BE49-F238E27FC236}">
                <a16:creationId xmlns:a16="http://schemas.microsoft.com/office/drawing/2014/main" id="{E1CCDC10-DF8B-441A-A91A-184AB12B8FB4}"/>
              </a:ext>
            </a:extLst>
          </p:cNvPr>
          <p:cNvSpPr txBox="1"/>
          <p:nvPr/>
        </p:nvSpPr>
        <p:spPr>
          <a:xfrm>
            <a:off x="2109551" y="3540972"/>
            <a:ext cx="7101253" cy="764457"/>
          </a:xfrm>
          <a:prstGeom prst="rect">
            <a:avLst/>
          </a:prstGeom>
          <a:solidFill>
            <a:srgbClr val="9BE5CC"/>
          </a:solidFill>
          <a:ln>
            <a:solidFill>
              <a:schemeClr val="accent2">
                <a:lumMod val="75000"/>
              </a:schemeClr>
            </a:solidFill>
          </a:ln>
        </p:spPr>
        <p:txBody>
          <a:bodyPr vert="horz" lIns="91440" tIns="45720" rIns="91440" bIns="45720" rtlCol="0" anchor="ctr">
            <a:noAutofit/>
          </a:bodyPr>
          <a:lstStyle>
            <a:lvl1pPr algn="ctr">
              <a:lnSpc>
                <a:spcPct val="100000"/>
              </a:lnSpc>
              <a:spcBef>
                <a:spcPct val="0"/>
              </a:spcBef>
              <a:buNone/>
              <a:defRPr sz="2800" b="1">
                <a:solidFill>
                  <a:srgbClr val="000000"/>
                </a:solidFill>
                <a:latin typeface="+mj-lt"/>
                <a:ea typeface="+mj-ea"/>
                <a:cs typeface="+mj-cs"/>
              </a:defRPr>
            </a:lvl1pPr>
          </a:lstStyle>
          <a:p>
            <a:pPr algn="r"/>
            <a:r>
              <a:rPr lang="fr-FR" i="1" dirty="0">
                <a:solidFill>
                  <a:schemeClr val="tx1"/>
                </a:solidFill>
              </a:rPr>
              <a:t>MAIS IL N’EN A PAS INVENTÉ LE PRINCIPE…</a:t>
            </a:r>
          </a:p>
        </p:txBody>
      </p:sp>
    </p:spTree>
    <p:extLst>
      <p:ext uri="{BB962C8B-B14F-4D97-AF65-F5344CB8AC3E}">
        <p14:creationId xmlns:p14="http://schemas.microsoft.com/office/powerpoint/2010/main" val="2561274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ce réservé du contenu 13">
            <a:extLst>
              <a:ext uri="{FF2B5EF4-FFF2-40B4-BE49-F238E27FC236}">
                <a16:creationId xmlns:a16="http://schemas.microsoft.com/office/drawing/2014/main" id="{3C7AAA96-8486-4977-91D5-1E94E1AB0F3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435750" y="3211832"/>
            <a:ext cx="1455622" cy="2587773"/>
          </a:xfrm>
          <a:prstGeom prst="rect">
            <a:avLst/>
          </a:prstGeom>
        </p:spPr>
      </p:pic>
      <p:sp>
        <p:nvSpPr>
          <p:cNvPr id="2" name="Titre 1">
            <a:extLst>
              <a:ext uri="{FF2B5EF4-FFF2-40B4-BE49-F238E27FC236}">
                <a16:creationId xmlns:a16="http://schemas.microsoft.com/office/drawing/2014/main" id="{20EC9E99-8786-4228-8049-EF84CD5510AF}"/>
              </a:ext>
            </a:extLst>
          </p:cNvPr>
          <p:cNvSpPr>
            <a:spLocks noGrp="1"/>
          </p:cNvSpPr>
          <p:nvPr>
            <p:ph type="title"/>
          </p:nvPr>
        </p:nvSpPr>
        <p:spPr>
          <a:xfrm>
            <a:off x="549796" y="92129"/>
            <a:ext cx="11021121" cy="923330"/>
          </a:xfrm>
          <a:solidFill>
            <a:srgbClr val="9BE5CC"/>
          </a:solidFill>
          <a:ln>
            <a:solidFill>
              <a:schemeClr val="accent2">
                <a:lumMod val="75000"/>
              </a:schemeClr>
            </a:solidFill>
          </a:ln>
        </p:spPr>
        <p:txBody>
          <a:bodyPr vert="horz" lIns="91440" tIns="45720" rIns="91440" bIns="45720" rtlCol="0" anchor="b">
            <a:noAutofit/>
          </a:bodyPr>
          <a:lstStyle/>
          <a:p>
            <a:pPr algn="ctr">
              <a:lnSpc>
                <a:spcPct val="100000"/>
              </a:lnSpc>
            </a:pPr>
            <a:r>
              <a:rPr lang="fr-FR" sz="2800" b="1" dirty="0">
                <a:solidFill>
                  <a:srgbClr val="000000"/>
                </a:solidFill>
              </a:rPr>
              <a:t>L’homme a copié par biomimétisme ce qu’un autre ingénieur avait construit avant lui durant 6 millions d’années</a:t>
            </a:r>
          </a:p>
        </p:txBody>
      </p:sp>
      <p:pic>
        <p:nvPicPr>
          <p:cNvPr id="5" name="Image 4">
            <a:extLst>
              <a:ext uri="{FF2B5EF4-FFF2-40B4-BE49-F238E27FC236}">
                <a16:creationId xmlns:a16="http://schemas.microsoft.com/office/drawing/2014/main" id="{1C4988F7-1333-4821-9C58-441412A794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85407" y="3236071"/>
            <a:ext cx="2082152" cy="1561614"/>
          </a:xfrm>
          <a:prstGeom prst="rect">
            <a:avLst/>
          </a:prstGeom>
        </p:spPr>
      </p:pic>
      <p:pic>
        <p:nvPicPr>
          <p:cNvPr id="8" name="Image 7">
            <a:extLst>
              <a:ext uri="{FF2B5EF4-FFF2-40B4-BE49-F238E27FC236}">
                <a16:creationId xmlns:a16="http://schemas.microsoft.com/office/drawing/2014/main" id="{5BE3FE9B-3CB9-4372-AD8F-7E1A4183E6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3528" y="3641630"/>
            <a:ext cx="1673202" cy="2224420"/>
          </a:xfrm>
          <a:prstGeom prst="rect">
            <a:avLst/>
          </a:prstGeom>
        </p:spPr>
      </p:pic>
      <p:pic>
        <p:nvPicPr>
          <p:cNvPr id="9" name="Image 8">
            <a:extLst>
              <a:ext uri="{FF2B5EF4-FFF2-40B4-BE49-F238E27FC236}">
                <a16:creationId xmlns:a16="http://schemas.microsoft.com/office/drawing/2014/main" id="{CBE25A75-F590-46FA-A953-B55DFE8A93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8278" y="3013752"/>
            <a:ext cx="1773001" cy="2587774"/>
          </a:xfrm>
          <a:prstGeom prst="rect">
            <a:avLst/>
          </a:prstGeom>
        </p:spPr>
      </p:pic>
      <p:pic>
        <p:nvPicPr>
          <p:cNvPr id="11" name="Image 10">
            <a:extLst>
              <a:ext uri="{FF2B5EF4-FFF2-40B4-BE49-F238E27FC236}">
                <a16:creationId xmlns:a16="http://schemas.microsoft.com/office/drawing/2014/main" id="{FDEBFA8D-986D-4E79-87C6-6741374C6C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29242" y="2689716"/>
            <a:ext cx="1847946" cy="2463928"/>
          </a:xfrm>
          <a:prstGeom prst="rect">
            <a:avLst/>
          </a:prstGeom>
        </p:spPr>
      </p:pic>
      <p:pic>
        <p:nvPicPr>
          <p:cNvPr id="15" name="Image 14">
            <a:extLst>
              <a:ext uri="{FF2B5EF4-FFF2-40B4-BE49-F238E27FC236}">
                <a16:creationId xmlns:a16="http://schemas.microsoft.com/office/drawing/2014/main" id="{E56C9D32-B048-470F-9C0E-C07A11708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624404"/>
            <a:ext cx="1834438" cy="1216719"/>
          </a:xfrm>
          <a:prstGeom prst="rect">
            <a:avLst/>
          </a:prstGeom>
        </p:spPr>
      </p:pic>
      <p:pic>
        <p:nvPicPr>
          <p:cNvPr id="16" name="Image 15">
            <a:extLst>
              <a:ext uri="{FF2B5EF4-FFF2-40B4-BE49-F238E27FC236}">
                <a16:creationId xmlns:a16="http://schemas.microsoft.com/office/drawing/2014/main" id="{C6C3ED4F-93FE-400C-8B2D-70D6BBC528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9616" y="4785935"/>
            <a:ext cx="2044796" cy="1533597"/>
          </a:xfrm>
          <a:prstGeom prst="rect">
            <a:avLst/>
          </a:prstGeom>
        </p:spPr>
      </p:pic>
      <p:sp>
        <p:nvSpPr>
          <p:cNvPr id="18" name="Rectangle 17">
            <a:extLst>
              <a:ext uri="{FF2B5EF4-FFF2-40B4-BE49-F238E27FC236}">
                <a16:creationId xmlns:a16="http://schemas.microsoft.com/office/drawing/2014/main" id="{6BAA450F-B2DB-4B78-9E8D-993AA2B1C74A}"/>
              </a:ext>
            </a:extLst>
          </p:cNvPr>
          <p:cNvSpPr/>
          <p:nvPr/>
        </p:nvSpPr>
        <p:spPr>
          <a:xfrm>
            <a:off x="96382" y="6351691"/>
            <a:ext cx="3818146" cy="431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6 millions d’années …</a:t>
            </a:r>
          </a:p>
        </p:txBody>
      </p:sp>
      <p:sp>
        <p:nvSpPr>
          <p:cNvPr id="19" name="Rectangle 18">
            <a:extLst>
              <a:ext uri="{FF2B5EF4-FFF2-40B4-BE49-F238E27FC236}">
                <a16:creationId xmlns:a16="http://schemas.microsoft.com/office/drawing/2014/main" id="{116CFEBE-8FE4-4073-955F-550B4E322014}"/>
              </a:ext>
            </a:extLst>
          </p:cNvPr>
          <p:cNvSpPr/>
          <p:nvPr/>
        </p:nvSpPr>
        <p:spPr>
          <a:xfrm>
            <a:off x="4203056" y="6351690"/>
            <a:ext cx="3368918" cy="431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 Moyen âge …</a:t>
            </a:r>
          </a:p>
        </p:txBody>
      </p:sp>
      <p:sp>
        <p:nvSpPr>
          <p:cNvPr id="20" name="Rectangle 19">
            <a:extLst>
              <a:ext uri="{FF2B5EF4-FFF2-40B4-BE49-F238E27FC236}">
                <a16:creationId xmlns:a16="http://schemas.microsoft.com/office/drawing/2014/main" id="{05CD305A-E6B8-42CE-ABCF-3267F19D584E}"/>
              </a:ext>
            </a:extLst>
          </p:cNvPr>
          <p:cNvSpPr/>
          <p:nvPr/>
        </p:nvSpPr>
        <p:spPr>
          <a:xfrm>
            <a:off x="8438868" y="6353381"/>
            <a:ext cx="3525594" cy="431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 L’homme </a:t>
            </a:r>
            <a:r>
              <a:rPr lang="fr-FR" sz="2400" dirty="0">
                <a:sym typeface="Wingdings" panose="05000000000000000000" pitchFamily="2" charset="2"/>
              </a:rPr>
              <a:t></a:t>
            </a:r>
            <a:r>
              <a:rPr lang="fr-FR" sz="2400" dirty="0"/>
              <a:t>1850</a:t>
            </a:r>
          </a:p>
        </p:txBody>
      </p:sp>
      <p:pic>
        <p:nvPicPr>
          <p:cNvPr id="10" name="Image 9">
            <a:extLst>
              <a:ext uri="{FF2B5EF4-FFF2-40B4-BE49-F238E27FC236}">
                <a16:creationId xmlns:a16="http://schemas.microsoft.com/office/drawing/2014/main" id="{2DA0BF3D-CC20-48C9-A30F-5D6EF13B6C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4059171" y="4697753"/>
            <a:ext cx="2720466" cy="1533596"/>
          </a:xfrm>
          <a:prstGeom prst="rect">
            <a:avLst/>
          </a:prstGeom>
        </p:spPr>
      </p:pic>
      <p:pic>
        <p:nvPicPr>
          <p:cNvPr id="21" name="Image 20">
            <a:extLst>
              <a:ext uri="{FF2B5EF4-FFF2-40B4-BE49-F238E27FC236}">
                <a16:creationId xmlns:a16="http://schemas.microsoft.com/office/drawing/2014/main" id="{CB358DD0-8448-42ED-ABBF-B798B918600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01029" y="3198852"/>
            <a:ext cx="1077277" cy="713490"/>
          </a:xfrm>
          <a:prstGeom prst="rect">
            <a:avLst/>
          </a:prstGeom>
          <a:ln>
            <a:solidFill>
              <a:schemeClr val="tx1"/>
            </a:solidFill>
          </a:ln>
        </p:spPr>
      </p:pic>
      <p:sp>
        <p:nvSpPr>
          <p:cNvPr id="22" name="ZoneTexte 21">
            <a:extLst>
              <a:ext uri="{FF2B5EF4-FFF2-40B4-BE49-F238E27FC236}">
                <a16:creationId xmlns:a16="http://schemas.microsoft.com/office/drawing/2014/main" id="{08EAD605-3BD4-4138-8B08-8833674459CE}"/>
              </a:ext>
            </a:extLst>
          </p:cNvPr>
          <p:cNvSpPr txBox="1"/>
          <p:nvPr/>
        </p:nvSpPr>
        <p:spPr>
          <a:xfrm>
            <a:off x="2486658" y="3144351"/>
            <a:ext cx="2218877" cy="535531"/>
          </a:xfrm>
          <a:prstGeom prst="rect">
            <a:avLst/>
          </a:prstGeom>
          <a:noFill/>
        </p:spPr>
        <p:txBody>
          <a:bodyPr wrap="none" rtlCol="0">
            <a:spAutoFit/>
          </a:bodyPr>
          <a:lstStyle/>
          <a:p>
            <a:pPr>
              <a:lnSpc>
                <a:spcPct val="90000"/>
              </a:lnSpc>
            </a:pPr>
            <a:r>
              <a:rPr lang="fr-FR" sz="3200" b="1" dirty="0">
                <a:latin typeface="Consolas" panose="020B0609020204030204" pitchFamily="49" charset="0"/>
              </a:rPr>
              <a:t>LE CASTOR</a:t>
            </a:r>
          </a:p>
        </p:txBody>
      </p:sp>
      <p:sp>
        <p:nvSpPr>
          <p:cNvPr id="17" name="ZoneTexte 16">
            <a:extLst>
              <a:ext uri="{FF2B5EF4-FFF2-40B4-BE49-F238E27FC236}">
                <a16:creationId xmlns:a16="http://schemas.microsoft.com/office/drawing/2014/main" id="{3BE0DE01-42B8-4A27-BB50-B6C5C113538B}"/>
              </a:ext>
            </a:extLst>
          </p:cNvPr>
          <p:cNvSpPr txBox="1"/>
          <p:nvPr/>
        </p:nvSpPr>
        <p:spPr>
          <a:xfrm>
            <a:off x="2343422" y="1445881"/>
            <a:ext cx="9227495" cy="713124"/>
          </a:xfrm>
          <a:prstGeom prst="rect">
            <a:avLst/>
          </a:prstGeom>
          <a:solidFill>
            <a:srgbClr val="9BE5CC"/>
          </a:solidFill>
          <a:ln>
            <a:solidFill>
              <a:schemeClr val="accent2">
                <a:lumMod val="75000"/>
              </a:schemeClr>
            </a:solidFill>
          </a:ln>
        </p:spPr>
        <p:txBody>
          <a:bodyPr vert="horz" lIns="91440" tIns="45720" rIns="91440" bIns="45720" rtlCol="0" anchor="b">
            <a:noAutofit/>
          </a:bodyPr>
          <a:lstStyle>
            <a:lvl1pPr algn="ctr">
              <a:lnSpc>
                <a:spcPct val="100000"/>
              </a:lnSpc>
              <a:spcBef>
                <a:spcPct val="0"/>
              </a:spcBef>
              <a:buNone/>
              <a:defRPr sz="2800" b="1">
                <a:solidFill>
                  <a:srgbClr val="000000"/>
                </a:solidFill>
                <a:latin typeface="+mj-lt"/>
                <a:ea typeface="+mj-ea"/>
                <a:cs typeface="+mj-cs"/>
              </a:defRPr>
            </a:lvl1pPr>
          </a:lstStyle>
          <a:p>
            <a:r>
              <a:rPr lang="fr-FR" sz="2000" dirty="0"/>
              <a:t>Les raisons par lesquelles l’animal et l’homme relèvent le niveau de l’eau sont différentes, mais les conséquences sur l’écosystème rivière sont identiques</a:t>
            </a:r>
          </a:p>
        </p:txBody>
      </p:sp>
      <p:sp>
        <p:nvSpPr>
          <p:cNvPr id="25" name="ZoneTexte 24">
            <a:extLst>
              <a:ext uri="{FF2B5EF4-FFF2-40B4-BE49-F238E27FC236}">
                <a16:creationId xmlns:a16="http://schemas.microsoft.com/office/drawing/2014/main" id="{0BF54132-C6E5-4D8E-9B3A-249043757763}"/>
              </a:ext>
            </a:extLst>
          </p:cNvPr>
          <p:cNvSpPr txBox="1"/>
          <p:nvPr/>
        </p:nvSpPr>
        <p:spPr>
          <a:xfrm>
            <a:off x="2343422" y="2244248"/>
            <a:ext cx="7707857" cy="830997"/>
          </a:xfrm>
          <a:prstGeom prst="rect">
            <a:avLst/>
          </a:prstGeom>
          <a:noFill/>
        </p:spPr>
        <p:txBody>
          <a:bodyPr wrap="square">
            <a:spAutoFit/>
          </a:bodyPr>
          <a:lstStyle/>
          <a:p>
            <a:r>
              <a:rPr lang="en-US" sz="1600" i="1" dirty="0"/>
              <a:t>The reasons why animals and humans raise the water level are different, the first to hide the entrance to his lodge and the second to feed the mill, but the consequences on the river ecosystem are identical</a:t>
            </a:r>
            <a:endParaRPr lang="fr-FR" sz="1600" i="1" dirty="0"/>
          </a:p>
        </p:txBody>
      </p:sp>
      <p:sp>
        <p:nvSpPr>
          <p:cNvPr id="26" name="ZoneTexte 25">
            <a:extLst>
              <a:ext uri="{FF2B5EF4-FFF2-40B4-BE49-F238E27FC236}">
                <a16:creationId xmlns:a16="http://schemas.microsoft.com/office/drawing/2014/main" id="{1C8C0218-110A-4BAC-BF47-F08CAFD02098}"/>
              </a:ext>
            </a:extLst>
          </p:cNvPr>
          <p:cNvSpPr txBox="1"/>
          <p:nvPr/>
        </p:nvSpPr>
        <p:spPr>
          <a:xfrm>
            <a:off x="549796" y="981190"/>
            <a:ext cx="11021121" cy="338554"/>
          </a:xfrm>
          <a:prstGeom prst="rect">
            <a:avLst/>
          </a:prstGeom>
          <a:noFill/>
        </p:spPr>
        <p:txBody>
          <a:bodyPr wrap="square">
            <a:spAutoFit/>
          </a:bodyPr>
          <a:lstStyle/>
          <a:p>
            <a:r>
              <a:rPr lang="en-ZA" sz="1600" i="1" dirty="0"/>
              <a:t>Man has reproduced by biomimicry what another engineer had built 6 million years before him. The beaver.</a:t>
            </a:r>
          </a:p>
        </p:txBody>
      </p:sp>
    </p:spTree>
    <p:extLst>
      <p:ext uri="{BB962C8B-B14F-4D97-AF65-F5344CB8AC3E}">
        <p14:creationId xmlns:p14="http://schemas.microsoft.com/office/powerpoint/2010/main" val="2160067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7" grpId="0" animBg="1"/>
      <p:bldP spid="25" grpId="0"/>
    </p:bldLst>
  </p:timing>
</p:sld>
</file>

<file path=ppt/theme/theme1.xml><?xml version="1.0" encoding="utf-8"?>
<a:theme xmlns:a="http://schemas.openxmlformats.org/drawingml/2006/main" name="Sérénité 16: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extLst>
    <a:ext uri="{05A4C25C-085E-4340-85A3-A5531E510DB2}">
      <thm15:themeFamily xmlns:thm15="http://schemas.microsoft.com/office/thememl/2012/main" name="Office_9532192_TF02801109_TF02801109.potx" id="{092C9C1A-AC32-4E81-9A1F-DE53A1315281}" vid="{20B737EE-BAE5-433A-A394-123081907658}"/>
    </a:ext>
  </a:extLst>
</a:theme>
</file>

<file path=ppt/theme/theme2.xml><?xml version="1.0" encoding="utf-8"?>
<a:theme xmlns:a="http://schemas.openxmlformats.org/drawingml/2006/main" name="Thème Offic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hème Offic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1360506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TP102801108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706526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1E33DF-2340-4F4E-B874-B73FEFEBFC8D}">
  <ds:schemaRefs>
    <ds:schemaRef ds:uri="http://schemas.microsoft.com/sharepoint/v3/contenttype/forms"/>
  </ds:schemaRefs>
</ds:datastoreItem>
</file>

<file path=customXml/itemProps2.xml><?xml version="1.0" encoding="utf-8"?>
<ds:datastoreItem xmlns:ds="http://schemas.openxmlformats.org/officeDocument/2006/customXml" ds:itemID="{0F249165-F638-412C-8E0A-DFB7045CA2E0}">
  <ds:schemaRefs>
    <ds:schemaRef ds:uri="http://www.w3.org/XML/1998/namespace"/>
    <ds:schemaRef ds:uri="http://schemas.microsoft.com/office/2006/documentManagement/types"/>
    <ds:schemaRef ds:uri="http://schemas.openxmlformats.org/package/2006/metadata/core-properties"/>
    <ds:schemaRef ds:uri="4873beb7-5857-4685-be1f-d57550cc96cc"/>
    <ds:schemaRef ds:uri="http://purl.org/dc/elements/1.1/"/>
    <ds:schemaRef ds:uri="http://purl.org/dc/dcmitype/"/>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683C129-7B42-490A-AD74-E9303BC76D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Présentation Nature sereine (grand écran)</Template>
  <TotalTime>18803</TotalTime>
  <Words>2176</Words>
  <Application>Microsoft Office PowerPoint</Application>
  <PresentationFormat>Personnalisé</PresentationFormat>
  <Paragraphs>147</Paragraphs>
  <Slides>19</Slides>
  <Notes>12</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19</vt:i4>
      </vt:variant>
    </vt:vector>
  </HeadingPairs>
  <TitlesOfParts>
    <vt:vector size="23" baseType="lpstr">
      <vt:lpstr>Arial</vt:lpstr>
      <vt:lpstr>Consolas</vt:lpstr>
      <vt:lpstr>Euphemia</vt:lpstr>
      <vt:lpstr>Sérénité 16:9</vt:lpstr>
      <vt:lpstr>Le paradoxe des moulins :  le passé, le présent, le futur…  confondus</vt:lpstr>
      <vt:lpstr>Les moulins à eau ont été évoqués pour la 1ère fois par VITRUVE, architecte romain du 1er siècle avant notre ère</vt:lpstr>
      <vt:lpstr>A peine inventé, un impact social et culturel remarqué</vt:lpstr>
      <vt:lpstr>100 000 moulins : le socle de la première révolution industrielle</vt:lpstr>
      <vt:lpstr>Un patrimoine populaire immatériel et social</vt:lpstr>
      <vt:lpstr>1832 : La révolution de la turbine (FOURNEYRON (St Etienne))</vt:lpstr>
      <vt:lpstr>Les moulins et leur système</vt:lpstr>
      <vt:lpstr>Présentation PowerPoint</vt:lpstr>
      <vt:lpstr>L’homme a copié par biomimétisme ce qu’un autre ingénieur avait construit avant lui durant 6 millions d’années</vt:lpstr>
      <vt:lpstr>En construisant des seuils identiques à ceux des castors, l’homme a accidentellement sauvegardé des rivières sauvages telles qu’elles existaient avant qu’il ne soit sur terre et qu’il éradique les castors, ingénieurs de l’écosystème. Il a régénéré les fonctionnalités naturelles </vt:lpstr>
      <vt:lpstr>Les moulins ont hérité de la lourde responsabilité de protéger ce patrimoine écologique des rivières sauvages dont le formidable potentiel se révèle indispensable avec le réchauffement climatique</vt:lpstr>
      <vt:lpstr>A partir de 1850, l’homme ne compose plus avec la nature il peut techniquement la dompter. En moins de 200 ans toute la biodiversité aquatique s’effondre…</vt:lpstr>
      <vt:lpstr>Sous l’impulsion de l’Europe (DCE 2000), la France vote la LEMA (2006) pour mettre fin à la dégradation du milieu aquatique, recommandant…</vt:lpstr>
      <vt:lpstr>En 1850, les castors et les moulins lèguent aux générations à venir  100 000 saumons dans la Loire et une biodiversité aquatique intacte</vt:lpstr>
      <vt:lpstr>Cette politique de restauration de la continuité écologique par destructions des seuils à des conséquences désastreuses sur la nature</vt:lpstr>
      <vt:lpstr>Présentation PowerPoint</vt:lpstr>
      <vt:lpstr>Mais chaque fois que les moulins sont en danger, les représentants du peuple volent à leur secours</vt:lpstr>
      <vt:lpstr>Demain un patrimoine startup : les moulins, une pépinière d’innovations depuis 2000 ans !</vt:lpstr>
      <vt:lpstr>Merci de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moulins : le passé, le présent et le futur confondus</dc:title>
  <dc:creator>Patrice Cadet</dc:creator>
  <cp:lastModifiedBy>Stéphan DURAND</cp:lastModifiedBy>
  <cp:revision>83</cp:revision>
  <cp:lastPrinted>2021-10-26T06:43:50Z</cp:lastPrinted>
  <dcterms:created xsi:type="dcterms:W3CDTF">2021-09-07T07:39:46Z</dcterms:created>
  <dcterms:modified xsi:type="dcterms:W3CDTF">2021-11-05T15:42:18Z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